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4"/>
  </p:notesMasterIdLst>
  <p:sldIdLst>
    <p:sldId id="256" r:id="rId2"/>
    <p:sldId id="258" r:id="rId3"/>
    <p:sldId id="259" r:id="rId4"/>
    <p:sldId id="291" r:id="rId5"/>
    <p:sldId id="283" r:id="rId6"/>
    <p:sldId id="284" r:id="rId7"/>
    <p:sldId id="285" r:id="rId8"/>
    <p:sldId id="286" r:id="rId9"/>
    <p:sldId id="287" r:id="rId10"/>
    <p:sldId id="289" r:id="rId11"/>
    <p:sldId id="290" r:id="rId12"/>
    <p:sldId id="276" r:id="rId13"/>
  </p:sldIdLst>
  <p:sldSz cx="18288000" cy="10287000"/>
  <p:notesSz cx="6858000" cy="9144000"/>
  <p:embeddedFontLst>
    <p:embeddedFont>
      <p:font typeface="Alegreya" pitchFamily="2" charset="0"/>
      <p:regular r:id="rId15"/>
      <p:bold r:id="rId16"/>
    </p:embeddedFont>
    <p:embeddedFont>
      <p:font typeface="Alfa Slab On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lic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F1588D-8C81-46CE-B7E5-200B6B077D13}">
  <a:tblStyle styleId="{70F1588D-8C81-46CE-B7E5-200B6B077D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956" y="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5797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269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60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72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30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13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878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59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462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570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94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8116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722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37125" y="1043200"/>
            <a:ext cx="162987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704250" y="2442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Alice"/>
              <a:buNone/>
              <a:defRPr>
                <a:latin typeface="Alice"/>
                <a:ea typeface="Alice"/>
                <a:cs typeface="Alice"/>
                <a:sym typeface="Alice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4194926" y="918050"/>
            <a:ext cx="8359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4488463" y="37018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2008000" y="14020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303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494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2840400" y="12235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5146875" y="57216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9334700" y="57216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2575950" y="12722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1305488" y="196085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2"/>
          </p:nvPr>
        </p:nvSpPr>
        <p:spPr>
          <a:xfrm>
            <a:off x="10473813" y="27722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305488" y="3988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3275" y="16941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fa Slab One"/>
              <a:buNone/>
              <a:defRPr sz="440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39050" y="3399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greya"/>
              <a:buChar char="•"/>
              <a:defRPr sz="32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–"/>
              <a:defRPr sz="28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Char char="•"/>
              <a:defRPr sz="24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–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»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10"/>
          <p:cNvGrpSpPr/>
          <p:nvPr/>
        </p:nvGrpSpPr>
        <p:grpSpPr>
          <a:xfrm>
            <a:off x="342353" y="102781"/>
            <a:ext cx="17603408" cy="9900675"/>
            <a:chOff x="0" y="-47625"/>
            <a:chExt cx="4636258" cy="2607568"/>
          </a:xfrm>
        </p:grpSpPr>
        <p:sp>
          <p:nvSpPr>
            <p:cNvPr id="37" name="Google Shape;37;p10"/>
            <p:cNvSpPr/>
            <p:nvPr/>
          </p:nvSpPr>
          <p:spPr>
            <a:xfrm>
              <a:off x="0" y="0"/>
              <a:ext cx="4636258" cy="2559943"/>
            </a:xfrm>
            <a:custGeom>
              <a:avLst/>
              <a:gdLst/>
              <a:ahLst/>
              <a:cxnLst/>
              <a:rect l="l" t="t" r="r" b="b"/>
              <a:pathLst>
                <a:path w="4636258" h="2559943" extrusionOk="0">
                  <a:moveTo>
                    <a:pt x="0" y="0"/>
                  </a:moveTo>
                  <a:lnTo>
                    <a:pt x="4636258" y="0"/>
                  </a:lnTo>
                  <a:lnTo>
                    <a:pt x="4636258" y="2559943"/>
                  </a:lnTo>
                  <a:lnTo>
                    <a:pt x="0" y="2559943"/>
                  </a:ln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</p:sp>
        <p:sp>
          <p:nvSpPr>
            <p:cNvPr id="38" name="Google Shape;38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10"/>
          <p:cNvGrpSpPr/>
          <p:nvPr/>
        </p:nvGrpSpPr>
        <p:grpSpPr>
          <a:xfrm>
            <a:off x="1241289" y="1435252"/>
            <a:ext cx="9365118" cy="5125971"/>
            <a:chOff x="0" y="-47625"/>
            <a:chExt cx="2466517" cy="1350041"/>
          </a:xfrm>
        </p:grpSpPr>
        <p:sp>
          <p:nvSpPr>
            <p:cNvPr id="40" name="Google Shape;40;p10"/>
            <p:cNvSpPr/>
            <p:nvPr/>
          </p:nvSpPr>
          <p:spPr>
            <a:xfrm>
              <a:off x="0" y="0"/>
              <a:ext cx="2466517" cy="1302416"/>
            </a:xfrm>
            <a:custGeom>
              <a:avLst/>
              <a:gdLst/>
              <a:ahLst/>
              <a:cxnLst/>
              <a:rect l="l" t="t" r="r" b="b"/>
              <a:pathLst>
                <a:path w="2466517" h="1302416" extrusionOk="0">
                  <a:moveTo>
                    <a:pt x="42161" y="0"/>
                  </a:moveTo>
                  <a:lnTo>
                    <a:pt x="2424356" y="0"/>
                  </a:lnTo>
                  <a:cubicBezTo>
                    <a:pt x="2435537" y="0"/>
                    <a:pt x="2446261" y="4442"/>
                    <a:pt x="2454168" y="12349"/>
                  </a:cubicBezTo>
                  <a:cubicBezTo>
                    <a:pt x="2462075" y="20255"/>
                    <a:pt x="2466517" y="30979"/>
                    <a:pt x="2466517" y="42161"/>
                  </a:cubicBezTo>
                  <a:lnTo>
                    <a:pt x="2466517" y="1260256"/>
                  </a:lnTo>
                  <a:cubicBezTo>
                    <a:pt x="2466517" y="1283540"/>
                    <a:pt x="2447641" y="1302416"/>
                    <a:pt x="2424356" y="1302416"/>
                  </a:cubicBezTo>
                  <a:lnTo>
                    <a:pt x="42161" y="1302416"/>
                  </a:lnTo>
                  <a:cubicBezTo>
                    <a:pt x="18876" y="1302416"/>
                    <a:pt x="0" y="1283540"/>
                    <a:pt x="0" y="1260256"/>
                  </a:cubicBezTo>
                  <a:lnTo>
                    <a:pt x="0" y="42161"/>
                  </a:lnTo>
                  <a:cubicBezTo>
                    <a:pt x="0" y="18876"/>
                    <a:pt x="18876" y="0"/>
                    <a:pt x="42161" y="0"/>
                  </a:cubicBezTo>
                  <a:close/>
                </a:path>
              </a:pathLst>
            </a:custGeom>
            <a:solidFill>
              <a:srgbClr val="F1EFDB"/>
            </a:solidFill>
            <a:ln w="66675" cap="rnd" cmpd="sng">
              <a:solidFill>
                <a:srgbClr val="2A24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10"/>
          <p:cNvGrpSpPr/>
          <p:nvPr/>
        </p:nvGrpSpPr>
        <p:grpSpPr>
          <a:xfrm>
            <a:off x="5624679" y="6816176"/>
            <a:ext cx="4218453" cy="3266924"/>
            <a:chOff x="0" y="-47625"/>
            <a:chExt cx="1111033" cy="860425"/>
          </a:xfrm>
        </p:grpSpPr>
        <p:sp>
          <p:nvSpPr>
            <p:cNvPr id="43" name="Google Shape;43;p10"/>
            <p:cNvSpPr/>
            <p:nvPr/>
          </p:nvSpPr>
          <p:spPr>
            <a:xfrm>
              <a:off x="0" y="0"/>
              <a:ext cx="1111033" cy="298886"/>
            </a:xfrm>
            <a:custGeom>
              <a:avLst/>
              <a:gdLst/>
              <a:ahLst/>
              <a:cxnLst/>
              <a:rect l="l" t="t" r="r" b="b"/>
              <a:pathLst>
                <a:path w="1111033" h="298886" extrusionOk="0">
                  <a:moveTo>
                    <a:pt x="93598" y="0"/>
                  </a:moveTo>
                  <a:lnTo>
                    <a:pt x="1017435" y="0"/>
                  </a:lnTo>
                  <a:cubicBezTo>
                    <a:pt x="1042259" y="0"/>
                    <a:pt x="1066066" y="9861"/>
                    <a:pt x="1083619" y="27414"/>
                  </a:cubicBezTo>
                  <a:cubicBezTo>
                    <a:pt x="1101172" y="44967"/>
                    <a:pt x="1111033" y="68774"/>
                    <a:pt x="1111033" y="93598"/>
                  </a:cubicBezTo>
                  <a:lnTo>
                    <a:pt x="1111033" y="205288"/>
                  </a:lnTo>
                  <a:cubicBezTo>
                    <a:pt x="1111033" y="230112"/>
                    <a:pt x="1101172" y="253919"/>
                    <a:pt x="1083619" y="271472"/>
                  </a:cubicBezTo>
                  <a:cubicBezTo>
                    <a:pt x="1066066" y="289025"/>
                    <a:pt x="1042259" y="298886"/>
                    <a:pt x="1017435" y="298886"/>
                  </a:cubicBezTo>
                  <a:lnTo>
                    <a:pt x="93598" y="298886"/>
                  </a:lnTo>
                  <a:cubicBezTo>
                    <a:pt x="68774" y="298886"/>
                    <a:pt x="44967" y="289025"/>
                    <a:pt x="27414" y="271472"/>
                  </a:cubicBezTo>
                  <a:cubicBezTo>
                    <a:pt x="9861" y="253919"/>
                    <a:pt x="0" y="230112"/>
                    <a:pt x="0" y="205288"/>
                  </a:cubicBezTo>
                  <a:lnTo>
                    <a:pt x="0" y="93598"/>
                  </a:lnTo>
                  <a:cubicBezTo>
                    <a:pt x="0" y="68774"/>
                    <a:pt x="9861" y="44967"/>
                    <a:pt x="27414" y="27414"/>
                  </a:cubicBezTo>
                  <a:cubicBezTo>
                    <a:pt x="44967" y="9861"/>
                    <a:pt x="68774" y="0"/>
                    <a:pt x="93598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10"/>
          <p:cNvSpPr/>
          <p:nvPr/>
        </p:nvSpPr>
        <p:spPr>
          <a:xfrm>
            <a:off x="-6160715" y="3415014"/>
            <a:ext cx="11935453" cy="9175379"/>
          </a:xfrm>
          <a:custGeom>
            <a:avLst/>
            <a:gdLst/>
            <a:ahLst/>
            <a:cxnLst/>
            <a:rect l="l" t="t" r="r" b="b"/>
            <a:pathLst>
              <a:path w="11935453" h="9175379" extrusionOk="0">
                <a:moveTo>
                  <a:pt x="0" y="0"/>
                </a:moveTo>
                <a:lnTo>
                  <a:pt x="11935453" y="0"/>
                </a:lnTo>
                <a:lnTo>
                  <a:pt x="11935453" y="9175380"/>
                </a:lnTo>
                <a:lnTo>
                  <a:pt x="0" y="9175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" name="Google Shape;46;p10"/>
          <p:cNvSpPr txBox="1"/>
          <p:nvPr/>
        </p:nvSpPr>
        <p:spPr>
          <a:xfrm>
            <a:off x="1241294" y="2010691"/>
            <a:ext cx="92637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 smtClean="0">
                <a:solidFill>
                  <a:srgbClr val="07687F"/>
                </a:solidFill>
                <a:latin typeface="Alfa Slab One"/>
                <a:sym typeface="Alfa Slab One"/>
              </a:rPr>
              <a:t>Chatbot</a:t>
            </a:r>
            <a:r>
              <a:rPr lang="en-US" sz="7200" dirty="0" smtClean="0">
                <a:solidFill>
                  <a:srgbClr val="07687F"/>
                </a:solidFill>
                <a:latin typeface="Alfa Slab One"/>
                <a:sym typeface="Alfa Slab One"/>
              </a:rPr>
              <a:t> Design and Tuning </a:t>
            </a:r>
            <a:endParaRPr sz="7200" dirty="0"/>
          </a:p>
        </p:txBody>
      </p:sp>
      <p:sp>
        <p:nvSpPr>
          <p:cNvPr id="47" name="Google Shape;47;p10"/>
          <p:cNvSpPr/>
          <p:nvPr/>
        </p:nvSpPr>
        <p:spPr>
          <a:xfrm rot="7722511">
            <a:off x="15201001" y="-321894"/>
            <a:ext cx="5489292" cy="2701189"/>
          </a:xfrm>
          <a:custGeom>
            <a:avLst/>
            <a:gdLst/>
            <a:ahLst/>
            <a:cxnLst/>
            <a:rect l="l" t="t" r="r" b="b"/>
            <a:pathLst>
              <a:path w="5489292" h="2701189" extrusionOk="0">
                <a:moveTo>
                  <a:pt x="0" y="0"/>
                </a:moveTo>
                <a:lnTo>
                  <a:pt x="5489292" y="0"/>
                </a:lnTo>
                <a:lnTo>
                  <a:pt x="5489292" y="2701188"/>
                </a:lnTo>
                <a:lnTo>
                  <a:pt x="0" y="270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10"/>
          <p:cNvSpPr/>
          <p:nvPr/>
        </p:nvSpPr>
        <p:spPr>
          <a:xfrm>
            <a:off x="11454069" y="1252131"/>
            <a:ext cx="4557141" cy="8229600"/>
          </a:xfrm>
          <a:custGeom>
            <a:avLst/>
            <a:gdLst/>
            <a:ahLst/>
            <a:cxnLst/>
            <a:rect l="l" t="t" r="r" b="b"/>
            <a:pathLst>
              <a:path w="4557141" h="8229600" extrusionOk="0">
                <a:moveTo>
                  <a:pt x="0" y="0"/>
                </a:moveTo>
                <a:lnTo>
                  <a:pt x="4557141" y="0"/>
                </a:lnTo>
                <a:lnTo>
                  <a:pt x="45571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10"/>
          <p:cNvSpPr/>
          <p:nvPr/>
        </p:nvSpPr>
        <p:spPr>
          <a:xfrm>
            <a:off x="2097426" y="888184"/>
            <a:ext cx="3113991" cy="727895"/>
          </a:xfrm>
          <a:custGeom>
            <a:avLst/>
            <a:gdLst/>
            <a:ahLst/>
            <a:cxnLst/>
            <a:rect l="l" t="t" r="r" b="b"/>
            <a:pathLst>
              <a:path w="3113991" h="727895" extrusionOk="0">
                <a:moveTo>
                  <a:pt x="0" y="0"/>
                </a:moveTo>
                <a:lnTo>
                  <a:pt x="3113991" y="0"/>
                </a:lnTo>
                <a:lnTo>
                  <a:pt x="3113991" y="727895"/>
                </a:lnTo>
                <a:lnTo>
                  <a:pt x="0" y="727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10"/>
          <p:cNvSpPr txBox="1"/>
          <p:nvPr/>
        </p:nvSpPr>
        <p:spPr>
          <a:xfrm>
            <a:off x="6005168" y="6783644"/>
            <a:ext cx="34575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 smtClean="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Avaya</a:t>
            </a:r>
            <a:endParaRPr sz="6600" dirty="0"/>
          </a:p>
        </p:txBody>
      </p:sp>
      <p:grpSp>
        <p:nvGrpSpPr>
          <p:cNvPr id="51" name="Google Shape;51;p10"/>
          <p:cNvGrpSpPr/>
          <p:nvPr/>
        </p:nvGrpSpPr>
        <p:grpSpPr>
          <a:xfrm>
            <a:off x="6318276" y="6561191"/>
            <a:ext cx="2936734" cy="435812"/>
            <a:chOff x="1" y="0"/>
            <a:chExt cx="3915645" cy="581082"/>
          </a:xfrm>
        </p:grpSpPr>
        <p:sp>
          <p:nvSpPr>
            <p:cNvPr id="52" name="Google Shape;52;p10"/>
            <p:cNvSpPr/>
            <p:nvPr/>
          </p:nvSpPr>
          <p:spPr>
            <a:xfrm rot="-5400000">
              <a:off x="378908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</p:sp>
        <p:sp>
          <p:nvSpPr>
            <p:cNvPr id="53" name="Google Shape;53;p10"/>
            <p:cNvSpPr/>
            <p:nvPr/>
          </p:nvSpPr>
          <p:spPr>
            <a:xfrm rot="-5400000">
              <a:off x="2955656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5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409" name="Google Shape;409;p25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25"/>
          <p:cNvGrpSpPr/>
          <p:nvPr/>
        </p:nvGrpSpPr>
        <p:grpSpPr>
          <a:xfrm>
            <a:off x="3581204" y="378148"/>
            <a:ext cx="11263084" cy="3266928"/>
            <a:chOff x="0" y="-47625"/>
            <a:chExt cx="2966409" cy="860425"/>
          </a:xfrm>
        </p:grpSpPr>
        <p:sp>
          <p:nvSpPr>
            <p:cNvPr id="432" name="Google Shape;432;p25"/>
            <p:cNvSpPr/>
            <p:nvPr/>
          </p:nvSpPr>
          <p:spPr>
            <a:xfrm>
              <a:off x="0" y="0"/>
              <a:ext cx="2966409" cy="446251"/>
            </a:xfrm>
            <a:custGeom>
              <a:avLst/>
              <a:gdLst/>
              <a:ahLst/>
              <a:cxnLst/>
              <a:rect l="l" t="t" r="r" b="b"/>
              <a:pathLst>
                <a:path w="2966409" h="446251" extrusionOk="0">
                  <a:moveTo>
                    <a:pt x="35056" y="0"/>
                  </a:moveTo>
                  <a:lnTo>
                    <a:pt x="2931353" y="0"/>
                  </a:lnTo>
                  <a:cubicBezTo>
                    <a:pt x="2950714" y="0"/>
                    <a:pt x="2966409" y="15695"/>
                    <a:pt x="2966409" y="35056"/>
                  </a:cubicBezTo>
                  <a:lnTo>
                    <a:pt x="2966409" y="411195"/>
                  </a:lnTo>
                  <a:cubicBezTo>
                    <a:pt x="2966409" y="430556"/>
                    <a:pt x="2950714" y="446251"/>
                    <a:pt x="2931353" y="446251"/>
                  </a:cubicBezTo>
                  <a:lnTo>
                    <a:pt x="35056" y="446251"/>
                  </a:lnTo>
                  <a:cubicBezTo>
                    <a:pt x="15695" y="446251"/>
                    <a:pt x="0" y="430556"/>
                    <a:pt x="0" y="411195"/>
                  </a:cubicBezTo>
                  <a:lnTo>
                    <a:pt x="0" y="35056"/>
                  </a:lnTo>
                  <a:cubicBezTo>
                    <a:pt x="0" y="15695"/>
                    <a:pt x="15695" y="0"/>
                    <a:pt x="35056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25"/>
          <p:cNvSpPr txBox="1"/>
          <p:nvPr/>
        </p:nvSpPr>
        <p:spPr>
          <a:xfrm>
            <a:off x="2171684" y="825129"/>
            <a:ext cx="1394463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 smtClean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Projects</a:t>
            </a:r>
            <a:endParaRPr dirty="0"/>
          </a:p>
        </p:txBody>
      </p:sp>
      <p:grpSp>
        <p:nvGrpSpPr>
          <p:cNvPr id="435" name="Google Shape;435;p25"/>
          <p:cNvGrpSpPr/>
          <p:nvPr/>
        </p:nvGrpSpPr>
        <p:grpSpPr>
          <a:xfrm>
            <a:off x="9999859" y="6640739"/>
            <a:ext cx="6402637" cy="3059299"/>
            <a:chOff x="-821049" y="-194475"/>
            <a:chExt cx="6136060" cy="4079065"/>
          </a:xfrm>
        </p:grpSpPr>
        <p:sp>
          <p:nvSpPr>
            <p:cNvPr id="437" name="Google Shape;437;p25"/>
            <p:cNvSpPr/>
            <p:nvPr/>
          </p:nvSpPr>
          <p:spPr>
            <a:xfrm>
              <a:off x="-821049" y="1"/>
              <a:ext cx="6136060" cy="3690115"/>
            </a:xfrm>
            <a:custGeom>
              <a:avLst/>
              <a:gdLst/>
              <a:ahLst/>
              <a:cxnLst/>
              <a:rect l="l" t="t" r="r" b="b"/>
              <a:pathLst>
                <a:path w="932050" h="358893" extrusionOk="0">
                  <a:moveTo>
                    <a:pt x="111571" y="0"/>
                  </a:moveTo>
                  <a:lnTo>
                    <a:pt x="820479" y="0"/>
                  </a:lnTo>
                  <a:cubicBezTo>
                    <a:pt x="850069" y="0"/>
                    <a:pt x="878448" y="11755"/>
                    <a:pt x="899372" y="32679"/>
                  </a:cubicBezTo>
                  <a:cubicBezTo>
                    <a:pt x="920295" y="53602"/>
                    <a:pt x="932050" y="81981"/>
                    <a:pt x="932050" y="111571"/>
                  </a:cubicBezTo>
                  <a:lnTo>
                    <a:pt x="932050" y="247321"/>
                  </a:lnTo>
                  <a:cubicBezTo>
                    <a:pt x="932050" y="276912"/>
                    <a:pt x="920295" y="305291"/>
                    <a:pt x="899372" y="326214"/>
                  </a:cubicBezTo>
                  <a:cubicBezTo>
                    <a:pt x="878448" y="347138"/>
                    <a:pt x="850069" y="358893"/>
                    <a:pt x="820479" y="358893"/>
                  </a:cubicBezTo>
                  <a:lnTo>
                    <a:pt x="111571" y="358893"/>
                  </a:lnTo>
                  <a:cubicBezTo>
                    <a:pt x="49952" y="358893"/>
                    <a:pt x="0" y="308941"/>
                    <a:pt x="0" y="247321"/>
                  </a:cubicBezTo>
                  <a:lnTo>
                    <a:pt x="0" y="111571"/>
                  </a:lnTo>
                  <a:cubicBezTo>
                    <a:pt x="0" y="81981"/>
                    <a:pt x="11755" y="53602"/>
                    <a:pt x="32679" y="32679"/>
                  </a:cubicBezTo>
                  <a:cubicBezTo>
                    <a:pt x="53602" y="11755"/>
                    <a:pt x="81981" y="0"/>
                    <a:pt x="111571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5"/>
            <p:cNvSpPr txBox="1"/>
            <p:nvPr/>
          </p:nvSpPr>
          <p:spPr>
            <a:xfrm>
              <a:off x="-698283" y="-194475"/>
              <a:ext cx="5890527" cy="4079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00"/>
                </a:lnSpc>
              </a:pPr>
              <a:r>
                <a:rPr lang="en-US" sz="3600" b="1" dirty="0" smtClean="0">
                  <a:solidFill>
                    <a:srgbClr val="07687F"/>
                  </a:solidFill>
                  <a:latin typeface="Alice"/>
                  <a:ea typeface="Alice"/>
                  <a:cs typeface="Alice"/>
                  <a:sym typeface="Alice"/>
                </a:rPr>
                <a:t>International Utilities Company</a:t>
              </a:r>
              <a:endParaRPr lang="en-US" sz="1200" dirty="0"/>
            </a:p>
            <a:p>
              <a:pPr lvl="0" algn="ctr"/>
              <a:r>
                <a:rPr lang="en-US" sz="2800" dirty="0">
                  <a:latin typeface="Alegreya"/>
                  <a:sym typeface="Alegreya"/>
                </a:rPr>
                <a:t>Tested French and English street names to understand recognition </a:t>
              </a:r>
              <a:r>
                <a:rPr lang="en-US" sz="2800" dirty="0" smtClean="0">
                  <a:latin typeface="Alegreya"/>
                  <a:sym typeface="Alegreya"/>
                </a:rPr>
                <a:t>rate. Found an increased pass rate after testing</a:t>
              </a:r>
              <a:endParaRPr lang="en-US" sz="2800"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5" name="Google Shape;445;p25"/>
          <p:cNvSpPr/>
          <p:nvPr/>
        </p:nvSpPr>
        <p:spPr>
          <a:xfrm rot="2581228">
            <a:off x="-3748734" y="330887"/>
            <a:ext cx="7918444" cy="1395626"/>
          </a:xfrm>
          <a:custGeom>
            <a:avLst/>
            <a:gdLst/>
            <a:ahLst/>
            <a:cxnLst/>
            <a:rect l="l" t="t" r="r" b="b"/>
            <a:pathLst>
              <a:path w="7918444" h="1395626" extrusionOk="0">
                <a:moveTo>
                  <a:pt x="0" y="0"/>
                </a:moveTo>
                <a:lnTo>
                  <a:pt x="7918444" y="0"/>
                </a:lnTo>
                <a:lnTo>
                  <a:pt x="7918444" y="1395626"/>
                </a:lnTo>
                <a:lnTo>
                  <a:pt x="0" y="1395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6" name="Google Shape;446;p25"/>
          <p:cNvSpPr/>
          <p:nvPr/>
        </p:nvSpPr>
        <p:spPr>
          <a:xfrm rot="-8813154">
            <a:off x="14739181" y="7233172"/>
            <a:ext cx="6512967" cy="1147910"/>
          </a:xfrm>
          <a:custGeom>
            <a:avLst/>
            <a:gdLst/>
            <a:ahLst/>
            <a:cxnLst/>
            <a:rect l="l" t="t" r="r" b="b"/>
            <a:pathLst>
              <a:path w="6512967" h="1147910" extrusionOk="0">
                <a:moveTo>
                  <a:pt x="0" y="0"/>
                </a:moveTo>
                <a:lnTo>
                  <a:pt x="6512967" y="0"/>
                </a:lnTo>
                <a:lnTo>
                  <a:pt x="6512967" y="1147910"/>
                </a:lnTo>
                <a:lnTo>
                  <a:pt x="0" y="1147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7" name="Google Shape;447;p25"/>
          <p:cNvSpPr/>
          <p:nvPr/>
        </p:nvSpPr>
        <p:spPr>
          <a:xfrm rot="-2375807">
            <a:off x="16735167" y="-339482"/>
            <a:ext cx="1967380" cy="2092957"/>
          </a:xfrm>
          <a:custGeom>
            <a:avLst/>
            <a:gdLst/>
            <a:ahLst/>
            <a:cxnLst/>
            <a:rect l="l" t="t" r="r" b="b"/>
            <a:pathLst>
              <a:path w="1967380" h="2092957" extrusionOk="0">
                <a:moveTo>
                  <a:pt x="0" y="0"/>
                </a:moveTo>
                <a:lnTo>
                  <a:pt x="1967380" y="0"/>
                </a:lnTo>
                <a:lnTo>
                  <a:pt x="1967380" y="2092958"/>
                </a:lnTo>
                <a:lnTo>
                  <a:pt x="0" y="2092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8" name="Google Shape;448;p25"/>
          <p:cNvSpPr/>
          <p:nvPr/>
        </p:nvSpPr>
        <p:spPr>
          <a:xfrm rot="-2375807">
            <a:off x="-467966" y="8480781"/>
            <a:ext cx="1967380" cy="2092957"/>
          </a:xfrm>
          <a:custGeom>
            <a:avLst/>
            <a:gdLst/>
            <a:ahLst/>
            <a:cxnLst/>
            <a:rect l="l" t="t" r="r" b="b"/>
            <a:pathLst>
              <a:path w="1967380" h="2092957" extrusionOk="0">
                <a:moveTo>
                  <a:pt x="0" y="0"/>
                </a:moveTo>
                <a:lnTo>
                  <a:pt x="1967380" y="0"/>
                </a:lnTo>
                <a:lnTo>
                  <a:pt x="1967380" y="2092958"/>
                </a:lnTo>
                <a:lnTo>
                  <a:pt x="0" y="2092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435;p25"/>
          <p:cNvGrpSpPr/>
          <p:nvPr/>
        </p:nvGrpSpPr>
        <p:grpSpPr>
          <a:xfrm>
            <a:off x="1630453" y="6765535"/>
            <a:ext cx="7086827" cy="2983395"/>
            <a:chOff x="-7251004" y="-203198"/>
            <a:chExt cx="5048194" cy="5212414"/>
          </a:xfrm>
        </p:grpSpPr>
        <p:sp>
          <p:nvSpPr>
            <p:cNvPr id="47" name="Google Shape;437;p25"/>
            <p:cNvSpPr/>
            <p:nvPr/>
          </p:nvSpPr>
          <p:spPr>
            <a:xfrm>
              <a:off x="-7251004" y="-203198"/>
              <a:ext cx="5048194" cy="5212414"/>
            </a:xfrm>
            <a:custGeom>
              <a:avLst/>
              <a:gdLst/>
              <a:ahLst/>
              <a:cxnLst/>
              <a:rect l="l" t="t" r="r" b="b"/>
              <a:pathLst>
                <a:path w="932050" h="358893" extrusionOk="0">
                  <a:moveTo>
                    <a:pt x="111571" y="0"/>
                  </a:moveTo>
                  <a:lnTo>
                    <a:pt x="820479" y="0"/>
                  </a:lnTo>
                  <a:cubicBezTo>
                    <a:pt x="850069" y="0"/>
                    <a:pt x="878448" y="11755"/>
                    <a:pt x="899372" y="32679"/>
                  </a:cubicBezTo>
                  <a:cubicBezTo>
                    <a:pt x="920295" y="53602"/>
                    <a:pt x="932050" y="81981"/>
                    <a:pt x="932050" y="111571"/>
                  </a:cubicBezTo>
                  <a:lnTo>
                    <a:pt x="932050" y="247321"/>
                  </a:lnTo>
                  <a:cubicBezTo>
                    <a:pt x="932050" y="276912"/>
                    <a:pt x="920295" y="305291"/>
                    <a:pt x="899372" y="326214"/>
                  </a:cubicBezTo>
                  <a:cubicBezTo>
                    <a:pt x="878448" y="347138"/>
                    <a:pt x="850069" y="358893"/>
                    <a:pt x="820479" y="358893"/>
                  </a:cubicBezTo>
                  <a:lnTo>
                    <a:pt x="111571" y="358893"/>
                  </a:lnTo>
                  <a:cubicBezTo>
                    <a:pt x="49952" y="358893"/>
                    <a:pt x="0" y="308941"/>
                    <a:pt x="0" y="247321"/>
                  </a:cubicBezTo>
                  <a:lnTo>
                    <a:pt x="0" y="111571"/>
                  </a:lnTo>
                  <a:cubicBezTo>
                    <a:pt x="0" y="81981"/>
                    <a:pt x="11755" y="53602"/>
                    <a:pt x="32679" y="32679"/>
                  </a:cubicBezTo>
                  <a:cubicBezTo>
                    <a:pt x="53602" y="11755"/>
                    <a:pt x="81981" y="0"/>
                    <a:pt x="111571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39;p25"/>
            <p:cNvSpPr txBox="1"/>
            <p:nvPr/>
          </p:nvSpPr>
          <p:spPr>
            <a:xfrm>
              <a:off x="-7179200" y="238169"/>
              <a:ext cx="4718400" cy="4677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40000"/>
                </a:lnSpc>
              </a:pPr>
              <a:r>
                <a:rPr lang="en-US" sz="3500" b="1" dirty="0" smtClean="0">
                  <a:solidFill>
                    <a:srgbClr val="07687F"/>
                  </a:solidFill>
                  <a:latin typeface="Alice"/>
                  <a:ea typeface="Alice"/>
                  <a:cs typeface="Alice"/>
                  <a:sym typeface="Alice"/>
                </a:rPr>
                <a:t>Airlines</a:t>
              </a:r>
              <a:endParaRPr lang="en-US" sz="1100" dirty="0"/>
            </a:p>
            <a:p>
              <a:pPr lvl="0" algn="ctr"/>
              <a:r>
                <a:rPr lang="en-US" sz="2499" dirty="0">
                  <a:latin typeface="Alegreya"/>
                  <a:sym typeface="Alegreya"/>
                </a:rPr>
                <a:t>Analyzed transcripts for crew and passengers and provided usability recommendations for grammar </a:t>
              </a:r>
              <a:r>
                <a:rPr lang="en-US" sz="2499" dirty="0" smtClean="0">
                  <a:latin typeface="Alegreya"/>
                  <a:sym typeface="Alegreya"/>
                </a:rPr>
                <a:t>recognition. Found system misidentified different utterances that weren’t present</a:t>
              </a:r>
              <a:endParaRPr lang="en-US" sz="2800"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 dirty="0" smtClean="0">
                  <a:solidFill>
                    <a:srgbClr val="000000"/>
                  </a:solidFill>
                  <a:latin typeface="Alegreya"/>
                  <a:ea typeface="Alegreya"/>
                  <a:cs typeface="Alegreya"/>
                  <a:sym typeface="Alegreya"/>
                </a:rPr>
                <a:t>.</a:t>
              </a:r>
              <a:endParaRPr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76" y="2796660"/>
            <a:ext cx="3810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66" y="2564062"/>
            <a:ext cx="3936824" cy="393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4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8"/>
          <p:cNvGrpSpPr/>
          <p:nvPr/>
        </p:nvGrpSpPr>
        <p:grpSpPr>
          <a:xfrm>
            <a:off x="504125" y="8049968"/>
            <a:ext cx="9241729" cy="3266929"/>
            <a:chOff x="-3" y="-47625"/>
            <a:chExt cx="2434036" cy="860425"/>
          </a:xfrm>
        </p:grpSpPr>
        <p:sp>
          <p:nvSpPr>
            <p:cNvPr id="501" name="Google Shape;501;p28"/>
            <p:cNvSpPr/>
            <p:nvPr/>
          </p:nvSpPr>
          <p:spPr>
            <a:xfrm>
              <a:off x="-3" y="1"/>
              <a:ext cx="2434036" cy="366981"/>
            </a:xfrm>
            <a:custGeom>
              <a:avLst/>
              <a:gdLst/>
              <a:ahLst/>
              <a:cxnLst/>
              <a:rect l="l" t="t" r="r" b="b"/>
              <a:pathLst>
                <a:path w="2434036" h="411183" extrusionOk="0">
                  <a:moveTo>
                    <a:pt x="42723" y="0"/>
                  </a:moveTo>
                  <a:lnTo>
                    <a:pt x="2391312" y="0"/>
                  </a:lnTo>
                  <a:cubicBezTo>
                    <a:pt x="2414908" y="0"/>
                    <a:pt x="2434036" y="19128"/>
                    <a:pt x="2434036" y="42723"/>
                  </a:cubicBezTo>
                  <a:lnTo>
                    <a:pt x="2434036" y="368460"/>
                  </a:lnTo>
                  <a:cubicBezTo>
                    <a:pt x="2434036" y="379791"/>
                    <a:pt x="2429534" y="390658"/>
                    <a:pt x="2421522" y="398670"/>
                  </a:cubicBezTo>
                  <a:cubicBezTo>
                    <a:pt x="2413510" y="406682"/>
                    <a:pt x="2402643" y="411183"/>
                    <a:pt x="2391312" y="411183"/>
                  </a:cubicBezTo>
                  <a:lnTo>
                    <a:pt x="42723" y="411183"/>
                  </a:lnTo>
                  <a:cubicBezTo>
                    <a:pt x="19128" y="411183"/>
                    <a:pt x="0" y="392055"/>
                    <a:pt x="0" y="368460"/>
                  </a:cubicBezTo>
                  <a:lnTo>
                    <a:pt x="0" y="42723"/>
                  </a:lnTo>
                  <a:cubicBezTo>
                    <a:pt x="0" y="19128"/>
                    <a:pt x="19128" y="0"/>
                    <a:pt x="4272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28"/>
          <p:cNvGrpSpPr/>
          <p:nvPr/>
        </p:nvGrpSpPr>
        <p:grpSpPr>
          <a:xfrm>
            <a:off x="504135" y="847874"/>
            <a:ext cx="9241729" cy="6984575"/>
            <a:chOff x="0" y="-47625"/>
            <a:chExt cx="2434036" cy="1839559"/>
          </a:xfrm>
        </p:grpSpPr>
        <p:sp>
          <p:nvSpPr>
            <p:cNvPr id="504" name="Google Shape;504;p28"/>
            <p:cNvSpPr/>
            <p:nvPr/>
          </p:nvSpPr>
          <p:spPr>
            <a:xfrm>
              <a:off x="0" y="0"/>
              <a:ext cx="2434036" cy="1791934"/>
            </a:xfrm>
            <a:custGeom>
              <a:avLst/>
              <a:gdLst/>
              <a:ahLst/>
              <a:cxnLst/>
              <a:rect l="l" t="t" r="r" b="b"/>
              <a:pathLst>
                <a:path w="2434036" h="1791934" extrusionOk="0">
                  <a:moveTo>
                    <a:pt x="42723" y="0"/>
                  </a:moveTo>
                  <a:lnTo>
                    <a:pt x="2391312" y="0"/>
                  </a:lnTo>
                  <a:cubicBezTo>
                    <a:pt x="2414908" y="0"/>
                    <a:pt x="2434036" y="19128"/>
                    <a:pt x="2434036" y="42723"/>
                  </a:cubicBezTo>
                  <a:lnTo>
                    <a:pt x="2434036" y="1749210"/>
                  </a:lnTo>
                  <a:cubicBezTo>
                    <a:pt x="2434036" y="1760541"/>
                    <a:pt x="2429534" y="1771408"/>
                    <a:pt x="2421522" y="1779420"/>
                  </a:cubicBezTo>
                  <a:cubicBezTo>
                    <a:pt x="2413510" y="1787433"/>
                    <a:pt x="2402643" y="1791934"/>
                    <a:pt x="2391312" y="1791934"/>
                  </a:cubicBezTo>
                  <a:lnTo>
                    <a:pt x="42723" y="1791934"/>
                  </a:lnTo>
                  <a:cubicBezTo>
                    <a:pt x="19128" y="1791934"/>
                    <a:pt x="0" y="1772806"/>
                    <a:pt x="0" y="1749210"/>
                  </a:cubicBezTo>
                  <a:lnTo>
                    <a:pt x="0" y="42723"/>
                  </a:lnTo>
                  <a:cubicBezTo>
                    <a:pt x="0" y="19128"/>
                    <a:pt x="19128" y="0"/>
                    <a:pt x="4272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7" name="Google Shape;507;p28"/>
          <p:cNvSpPr txBox="1"/>
          <p:nvPr/>
        </p:nvSpPr>
        <p:spPr>
          <a:xfrm>
            <a:off x="1205393" y="2135049"/>
            <a:ext cx="78393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FFFFFF"/>
                </a:solidFill>
                <a:latin typeface="Alfa Slab One"/>
                <a:sym typeface="Alfa Slab One"/>
              </a:rPr>
              <a:t>My time at Avaya taught me how to work with different clients with different needs. Overall, I’m thankful for my time. </a:t>
            </a:r>
            <a:endParaRPr sz="900" dirty="0"/>
          </a:p>
        </p:txBody>
      </p:sp>
      <p:sp>
        <p:nvSpPr>
          <p:cNvPr id="508" name="Google Shape;508;p28"/>
          <p:cNvSpPr/>
          <p:nvPr/>
        </p:nvSpPr>
        <p:spPr>
          <a:xfrm rot="-5824002">
            <a:off x="15058747" y="8171150"/>
            <a:ext cx="3415071" cy="1680500"/>
          </a:xfrm>
          <a:custGeom>
            <a:avLst/>
            <a:gdLst/>
            <a:ahLst/>
            <a:cxnLst/>
            <a:rect l="l" t="t" r="r" b="b"/>
            <a:pathLst>
              <a:path w="3415071" h="1680500" extrusionOk="0">
                <a:moveTo>
                  <a:pt x="0" y="0"/>
                </a:moveTo>
                <a:lnTo>
                  <a:pt x="3415071" y="0"/>
                </a:lnTo>
                <a:lnTo>
                  <a:pt x="3415071" y="1680500"/>
                </a:lnTo>
                <a:lnTo>
                  <a:pt x="0" y="1680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9" name="Google Shape;509;p28"/>
          <p:cNvSpPr/>
          <p:nvPr/>
        </p:nvSpPr>
        <p:spPr>
          <a:xfrm rot="-5824002">
            <a:off x="13846565" y="8951756"/>
            <a:ext cx="3415071" cy="1680500"/>
          </a:xfrm>
          <a:custGeom>
            <a:avLst/>
            <a:gdLst/>
            <a:ahLst/>
            <a:cxnLst/>
            <a:rect l="l" t="t" r="r" b="b"/>
            <a:pathLst>
              <a:path w="3415071" h="1680500" extrusionOk="0">
                <a:moveTo>
                  <a:pt x="0" y="0"/>
                </a:moveTo>
                <a:lnTo>
                  <a:pt x="3415071" y="0"/>
                </a:lnTo>
                <a:lnTo>
                  <a:pt x="3415071" y="1680500"/>
                </a:lnTo>
                <a:lnTo>
                  <a:pt x="0" y="1680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0" name="Google Shape;510;p28"/>
          <p:cNvSpPr/>
          <p:nvPr/>
        </p:nvSpPr>
        <p:spPr>
          <a:xfrm rot="6404680">
            <a:off x="5856337" y="-4059256"/>
            <a:ext cx="7779055" cy="3827943"/>
          </a:xfrm>
          <a:custGeom>
            <a:avLst/>
            <a:gdLst/>
            <a:ahLst/>
            <a:cxnLst/>
            <a:rect l="l" t="t" r="r" b="b"/>
            <a:pathLst>
              <a:path w="7779055" h="3827943" extrusionOk="0">
                <a:moveTo>
                  <a:pt x="0" y="0"/>
                </a:moveTo>
                <a:lnTo>
                  <a:pt x="7779055" y="0"/>
                </a:lnTo>
                <a:lnTo>
                  <a:pt x="7779055" y="3827944"/>
                </a:lnTo>
                <a:lnTo>
                  <a:pt x="0" y="382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1" name="Google Shape;511;p28"/>
          <p:cNvSpPr/>
          <p:nvPr/>
        </p:nvSpPr>
        <p:spPr>
          <a:xfrm rot="9439739">
            <a:off x="-11004122" y="834344"/>
            <a:ext cx="16027221" cy="2824798"/>
          </a:xfrm>
          <a:custGeom>
            <a:avLst/>
            <a:gdLst/>
            <a:ahLst/>
            <a:cxnLst/>
            <a:rect l="l" t="t" r="r" b="b"/>
            <a:pathLst>
              <a:path w="16027221" h="2824798" extrusionOk="0">
                <a:moveTo>
                  <a:pt x="0" y="0"/>
                </a:moveTo>
                <a:lnTo>
                  <a:pt x="16027220" y="0"/>
                </a:lnTo>
                <a:lnTo>
                  <a:pt x="16027220" y="2824798"/>
                </a:lnTo>
                <a:lnTo>
                  <a:pt x="0" y="2824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2" name="Google Shape;512;p28"/>
          <p:cNvSpPr/>
          <p:nvPr/>
        </p:nvSpPr>
        <p:spPr>
          <a:xfrm rot="9633706">
            <a:off x="15864076" y="-1216449"/>
            <a:ext cx="3243043" cy="3450046"/>
          </a:xfrm>
          <a:custGeom>
            <a:avLst/>
            <a:gdLst/>
            <a:ahLst/>
            <a:cxnLst/>
            <a:rect l="l" t="t" r="r" b="b"/>
            <a:pathLst>
              <a:path w="3243043" h="3450046" extrusionOk="0">
                <a:moveTo>
                  <a:pt x="0" y="0"/>
                </a:moveTo>
                <a:lnTo>
                  <a:pt x="3243043" y="0"/>
                </a:lnTo>
                <a:lnTo>
                  <a:pt x="3243043" y="3450046"/>
                </a:lnTo>
                <a:lnTo>
                  <a:pt x="0" y="3450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3" name="Google Shape;513;p28"/>
          <p:cNvSpPr/>
          <p:nvPr/>
        </p:nvSpPr>
        <p:spPr>
          <a:xfrm>
            <a:off x="10741045" y="1028700"/>
            <a:ext cx="4469106" cy="8594435"/>
          </a:xfrm>
          <a:custGeom>
            <a:avLst/>
            <a:gdLst/>
            <a:ahLst/>
            <a:cxnLst/>
            <a:rect l="l" t="t" r="r" b="b"/>
            <a:pathLst>
              <a:path w="4469106" h="8594435" extrusionOk="0">
                <a:moveTo>
                  <a:pt x="0" y="0"/>
                </a:moveTo>
                <a:lnTo>
                  <a:pt x="4469106" y="0"/>
                </a:lnTo>
                <a:lnTo>
                  <a:pt x="4469106" y="8594435"/>
                </a:lnTo>
                <a:lnTo>
                  <a:pt x="0" y="8594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2159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0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542" name="Google Shape;542;p30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1862371" y="2717539"/>
            <a:ext cx="7281629" cy="3266928"/>
            <a:chOff x="0" y="-47625"/>
            <a:chExt cx="1917795" cy="860425"/>
          </a:xfrm>
        </p:grpSpPr>
        <p:sp>
          <p:nvSpPr>
            <p:cNvPr id="545" name="Google Shape;545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0"/>
          <p:cNvGrpSpPr/>
          <p:nvPr/>
        </p:nvGrpSpPr>
        <p:grpSpPr>
          <a:xfrm>
            <a:off x="1862371" y="4799226"/>
            <a:ext cx="7281629" cy="3266928"/>
            <a:chOff x="0" y="-47625"/>
            <a:chExt cx="1917795" cy="860425"/>
          </a:xfrm>
        </p:grpSpPr>
        <p:sp>
          <p:nvSpPr>
            <p:cNvPr id="548" name="Google Shape;548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30"/>
          <p:cNvSpPr txBox="1"/>
          <p:nvPr/>
        </p:nvSpPr>
        <p:spPr>
          <a:xfrm>
            <a:off x="88259" y="3170302"/>
            <a:ext cx="1082985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/>
          </a:p>
        </p:txBody>
      </p:sp>
      <p:sp>
        <p:nvSpPr>
          <p:cNvPr id="551" name="Google Shape;551;p30"/>
          <p:cNvSpPr txBox="1"/>
          <p:nvPr/>
        </p:nvSpPr>
        <p:spPr>
          <a:xfrm>
            <a:off x="2063004" y="5254398"/>
            <a:ext cx="6880500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latin typeface="Alice"/>
                <a:ea typeface="Alice"/>
                <a:sym typeface="Alice"/>
              </a:rPr>
              <a:t>Thank you for your time!</a:t>
            </a:r>
            <a:endParaRPr dirty="0"/>
          </a:p>
        </p:txBody>
      </p:sp>
      <p:sp>
        <p:nvSpPr>
          <p:cNvPr id="552" name="Google Shape;552;p30"/>
          <p:cNvSpPr/>
          <p:nvPr/>
        </p:nvSpPr>
        <p:spPr>
          <a:xfrm rot="-1788288">
            <a:off x="-4330516" y="-285776"/>
            <a:ext cx="11308644" cy="2629260"/>
          </a:xfrm>
          <a:custGeom>
            <a:avLst/>
            <a:gdLst/>
            <a:ahLst/>
            <a:cxnLst/>
            <a:rect l="l" t="t" r="r" b="b"/>
            <a:pathLst>
              <a:path w="11308644" h="2629260" extrusionOk="0">
                <a:moveTo>
                  <a:pt x="0" y="0"/>
                </a:moveTo>
                <a:lnTo>
                  <a:pt x="11308644" y="0"/>
                </a:lnTo>
                <a:lnTo>
                  <a:pt x="11308644" y="2629259"/>
                </a:lnTo>
                <a:lnTo>
                  <a:pt x="0" y="262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3" name="Google Shape;553;p30"/>
          <p:cNvSpPr/>
          <p:nvPr/>
        </p:nvSpPr>
        <p:spPr>
          <a:xfrm rot="1022588">
            <a:off x="12288711" y="4255"/>
            <a:ext cx="11998578" cy="2789669"/>
          </a:xfrm>
          <a:custGeom>
            <a:avLst/>
            <a:gdLst/>
            <a:ahLst/>
            <a:cxnLst/>
            <a:rect l="l" t="t" r="r" b="b"/>
            <a:pathLst>
              <a:path w="11998578" h="2789669" extrusionOk="0">
                <a:moveTo>
                  <a:pt x="0" y="0"/>
                </a:moveTo>
                <a:lnTo>
                  <a:pt x="11998578" y="0"/>
                </a:lnTo>
                <a:lnTo>
                  <a:pt x="11998578" y="2789670"/>
                </a:lnTo>
                <a:lnTo>
                  <a:pt x="0" y="2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p30"/>
          <p:cNvSpPr/>
          <p:nvPr/>
        </p:nvSpPr>
        <p:spPr>
          <a:xfrm rot="6120389">
            <a:off x="416526" y="8366960"/>
            <a:ext cx="8905788" cy="6846325"/>
          </a:xfrm>
          <a:custGeom>
            <a:avLst/>
            <a:gdLst/>
            <a:ahLst/>
            <a:cxnLst/>
            <a:rect l="l" t="t" r="r" b="b"/>
            <a:pathLst>
              <a:path w="8905788" h="6846325" extrusionOk="0">
                <a:moveTo>
                  <a:pt x="0" y="0"/>
                </a:moveTo>
                <a:lnTo>
                  <a:pt x="8905788" y="0"/>
                </a:lnTo>
                <a:lnTo>
                  <a:pt x="8905788" y="6846324"/>
                </a:lnTo>
                <a:lnTo>
                  <a:pt x="0" y="6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5" name="Google Shape;555;p30"/>
          <p:cNvSpPr/>
          <p:nvPr/>
        </p:nvSpPr>
        <p:spPr>
          <a:xfrm>
            <a:off x="10349592" y="2464581"/>
            <a:ext cx="5200258" cy="5674884"/>
          </a:xfrm>
          <a:custGeom>
            <a:avLst/>
            <a:gdLst/>
            <a:ahLst/>
            <a:cxnLst/>
            <a:rect l="l" t="t" r="r" b="b"/>
            <a:pathLst>
              <a:path w="5200258" h="5674884" extrusionOk="0">
                <a:moveTo>
                  <a:pt x="0" y="0"/>
                </a:moveTo>
                <a:lnTo>
                  <a:pt x="5200258" y="0"/>
                </a:lnTo>
                <a:lnTo>
                  <a:pt x="5200258" y="5674884"/>
                </a:lnTo>
                <a:lnTo>
                  <a:pt x="0" y="5674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2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91" name="Google Shape;91;p12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2"/>
          <p:cNvSpPr/>
          <p:nvPr/>
        </p:nvSpPr>
        <p:spPr>
          <a:xfrm rot="8732718">
            <a:off x="8224227" y="-1181104"/>
            <a:ext cx="18806510" cy="3314647"/>
          </a:xfrm>
          <a:custGeom>
            <a:avLst/>
            <a:gdLst/>
            <a:ahLst/>
            <a:cxnLst/>
            <a:rect l="l" t="t" r="r" b="b"/>
            <a:pathLst>
              <a:path w="18806510" h="3314647" extrusionOk="0">
                <a:moveTo>
                  <a:pt x="0" y="0"/>
                </a:moveTo>
                <a:lnTo>
                  <a:pt x="18806510" y="0"/>
                </a:lnTo>
                <a:lnTo>
                  <a:pt x="18806510" y="3314647"/>
                </a:lnTo>
                <a:lnTo>
                  <a:pt x="0" y="3314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2"/>
          <p:cNvSpPr/>
          <p:nvPr/>
        </p:nvSpPr>
        <p:spPr>
          <a:xfrm rot="-1733220">
            <a:off x="-9302150" y="9066362"/>
            <a:ext cx="18806510" cy="3314647"/>
          </a:xfrm>
          <a:custGeom>
            <a:avLst/>
            <a:gdLst/>
            <a:ahLst/>
            <a:cxnLst/>
            <a:rect l="l" t="t" r="r" b="b"/>
            <a:pathLst>
              <a:path w="18806510" h="3314647" extrusionOk="0">
                <a:moveTo>
                  <a:pt x="0" y="0"/>
                </a:moveTo>
                <a:lnTo>
                  <a:pt x="18806510" y="0"/>
                </a:lnTo>
                <a:lnTo>
                  <a:pt x="18806510" y="3314647"/>
                </a:lnTo>
                <a:lnTo>
                  <a:pt x="0" y="3314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5" name="Google Shape;95;p12"/>
          <p:cNvGrpSpPr/>
          <p:nvPr/>
        </p:nvGrpSpPr>
        <p:grpSpPr>
          <a:xfrm>
            <a:off x="6819290" y="2981625"/>
            <a:ext cx="4631413" cy="4770933"/>
            <a:chOff x="0" y="-47625"/>
            <a:chExt cx="1150483" cy="1185141"/>
          </a:xfrm>
        </p:grpSpPr>
        <p:sp>
          <p:nvSpPr>
            <p:cNvPr id="96" name="Google Shape;96;p12"/>
            <p:cNvSpPr/>
            <p:nvPr/>
          </p:nvSpPr>
          <p:spPr>
            <a:xfrm>
              <a:off x="0" y="0"/>
              <a:ext cx="1150483" cy="1137516"/>
            </a:xfrm>
            <a:custGeom>
              <a:avLst/>
              <a:gdLst/>
              <a:ahLst/>
              <a:cxnLst/>
              <a:rect l="l" t="t" r="r" b="b"/>
              <a:pathLst>
                <a:path w="1150483" h="1137516" extrusionOk="0">
                  <a:moveTo>
                    <a:pt x="85253" y="0"/>
                  </a:moveTo>
                  <a:lnTo>
                    <a:pt x="1065230" y="0"/>
                  </a:lnTo>
                  <a:cubicBezTo>
                    <a:pt x="1087841" y="0"/>
                    <a:pt x="1109525" y="8982"/>
                    <a:pt x="1125513" y="24970"/>
                  </a:cubicBezTo>
                  <a:cubicBezTo>
                    <a:pt x="1141501" y="40958"/>
                    <a:pt x="1150483" y="62642"/>
                    <a:pt x="1150483" y="85253"/>
                  </a:cubicBezTo>
                  <a:lnTo>
                    <a:pt x="1150483" y="1052263"/>
                  </a:lnTo>
                  <a:cubicBezTo>
                    <a:pt x="1150483" y="1074874"/>
                    <a:pt x="1141501" y="1096558"/>
                    <a:pt x="1125513" y="1112546"/>
                  </a:cubicBezTo>
                  <a:cubicBezTo>
                    <a:pt x="1109525" y="1128534"/>
                    <a:pt x="1087841" y="1137516"/>
                    <a:pt x="1065230" y="1137516"/>
                  </a:cubicBezTo>
                  <a:lnTo>
                    <a:pt x="85253" y="1137516"/>
                  </a:lnTo>
                  <a:cubicBezTo>
                    <a:pt x="38169" y="1137516"/>
                    <a:pt x="0" y="1099347"/>
                    <a:pt x="0" y="1052263"/>
                  </a:cubicBezTo>
                  <a:lnTo>
                    <a:pt x="0" y="85253"/>
                  </a:lnTo>
                  <a:cubicBezTo>
                    <a:pt x="0" y="62642"/>
                    <a:pt x="8982" y="40958"/>
                    <a:pt x="24970" y="24970"/>
                  </a:cubicBezTo>
                  <a:cubicBezTo>
                    <a:pt x="40958" y="8982"/>
                    <a:pt x="62642" y="0"/>
                    <a:pt x="8525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850" tIns="53850" rIns="53850" bIns="538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2"/>
          <p:cNvSpPr txBox="1"/>
          <p:nvPr/>
        </p:nvSpPr>
        <p:spPr>
          <a:xfrm>
            <a:off x="7428860" y="5495241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smtClean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IVR Tuning</a:t>
            </a:r>
            <a:endParaRPr dirty="0"/>
          </a:p>
        </p:txBody>
      </p:sp>
      <p:sp>
        <p:nvSpPr>
          <p:cNvPr id="99" name="Google Shape;99;p12"/>
          <p:cNvSpPr txBox="1"/>
          <p:nvPr/>
        </p:nvSpPr>
        <p:spPr>
          <a:xfrm>
            <a:off x="7398293" y="6355676"/>
            <a:ext cx="3333241" cy="76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 smtClean="0">
                <a:latin typeface="Alegreya"/>
                <a:sym typeface="Alegreya"/>
              </a:rPr>
              <a:t>Tuning IVR systems for better usability </a:t>
            </a:r>
            <a:endParaRPr dirty="0"/>
          </a:p>
        </p:txBody>
      </p:sp>
      <p:sp>
        <p:nvSpPr>
          <p:cNvPr id="100" name="Google Shape;100;p12"/>
          <p:cNvSpPr txBox="1"/>
          <p:nvPr/>
        </p:nvSpPr>
        <p:spPr>
          <a:xfrm>
            <a:off x="8468329" y="3726693"/>
            <a:ext cx="12621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 dirty="0">
                <a:solidFill>
                  <a:srgbClr val="F3D339"/>
                </a:solidFill>
                <a:latin typeface="Alfa Slab One"/>
                <a:ea typeface="Alfa Slab One"/>
                <a:cs typeface="Alfa Slab One"/>
                <a:sym typeface="Alfa Slab One"/>
              </a:rPr>
              <a:t>2</a:t>
            </a:r>
            <a:endParaRPr dirty="0"/>
          </a:p>
        </p:txBody>
      </p:sp>
      <p:grpSp>
        <p:nvGrpSpPr>
          <p:cNvPr id="101" name="Google Shape;101;p12"/>
          <p:cNvGrpSpPr/>
          <p:nvPr/>
        </p:nvGrpSpPr>
        <p:grpSpPr>
          <a:xfrm>
            <a:off x="11978554" y="2981626"/>
            <a:ext cx="4631384" cy="4770904"/>
            <a:chOff x="0" y="-47625"/>
            <a:chExt cx="1150483" cy="1185141"/>
          </a:xfrm>
        </p:grpSpPr>
        <p:sp>
          <p:nvSpPr>
            <p:cNvPr id="102" name="Google Shape;102;p12"/>
            <p:cNvSpPr/>
            <p:nvPr/>
          </p:nvSpPr>
          <p:spPr>
            <a:xfrm>
              <a:off x="0" y="0"/>
              <a:ext cx="1150483" cy="1137516"/>
            </a:xfrm>
            <a:custGeom>
              <a:avLst/>
              <a:gdLst/>
              <a:ahLst/>
              <a:cxnLst/>
              <a:rect l="l" t="t" r="r" b="b"/>
              <a:pathLst>
                <a:path w="1150483" h="1137516" extrusionOk="0">
                  <a:moveTo>
                    <a:pt x="85253" y="0"/>
                  </a:moveTo>
                  <a:lnTo>
                    <a:pt x="1065230" y="0"/>
                  </a:lnTo>
                  <a:cubicBezTo>
                    <a:pt x="1087841" y="0"/>
                    <a:pt x="1109525" y="8982"/>
                    <a:pt x="1125513" y="24970"/>
                  </a:cubicBezTo>
                  <a:cubicBezTo>
                    <a:pt x="1141501" y="40958"/>
                    <a:pt x="1150483" y="62642"/>
                    <a:pt x="1150483" y="85253"/>
                  </a:cubicBezTo>
                  <a:lnTo>
                    <a:pt x="1150483" y="1052263"/>
                  </a:lnTo>
                  <a:cubicBezTo>
                    <a:pt x="1150483" y="1074874"/>
                    <a:pt x="1141501" y="1096558"/>
                    <a:pt x="1125513" y="1112546"/>
                  </a:cubicBezTo>
                  <a:cubicBezTo>
                    <a:pt x="1109525" y="1128534"/>
                    <a:pt x="1087841" y="1137516"/>
                    <a:pt x="1065230" y="1137516"/>
                  </a:cubicBezTo>
                  <a:lnTo>
                    <a:pt x="85253" y="1137516"/>
                  </a:lnTo>
                  <a:cubicBezTo>
                    <a:pt x="38169" y="1137516"/>
                    <a:pt x="0" y="1099347"/>
                    <a:pt x="0" y="1052263"/>
                  </a:cubicBezTo>
                  <a:lnTo>
                    <a:pt x="0" y="85253"/>
                  </a:lnTo>
                  <a:cubicBezTo>
                    <a:pt x="0" y="62642"/>
                    <a:pt x="8982" y="40958"/>
                    <a:pt x="24970" y="24970"/>
                  </a:cubicBezTo>
                  <a:cubicBezTo>
                    <a:pt x="40958" y="8982"/>
                    <a:pt x="62642" y="0"/>
                    <a:pt x="8525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850" tIns="53850" rIns="53850" bIns="53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2"/>
          <p:cNvSpPr txBox="1"/>
          <p:nvPr/>
        </p:nvSpPr>
        <p:spPr>
          <a:xfrm>
            <a:off x="10961002" y="6238248"/>
            <a:ext cx="66666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Elaborate on what you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want to discuss. </a:t>
            </a:r>
            <a:endParaRPr/>
          </a:p>
        </p:txBody>
      </p:sp>
      <p:sp>
        <p:nvSpPr>
          <p:cNvPr id="105" name="Google Shape;105;p12"/>
          <p:cNvSpPr txBox="1"/>
          <p:nvPr/>
        </p:nvSpPr>
        <p:spPr>
          <a:xfrm>
            <a:off x="12297660" y="5495241"/>
            <a:ext cx="4023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smtClean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Conclusion</a:t>
            </a:r>
            <a:endParaRPr dirty="0"/>
          </a:p>
        </p:txBody>
      </p:sp>
      <p:sp>
        <p:nvSpPr>
          <p:cNvPr id="106" name="Google Shape;106;p12"/>
          <p:cNvSpPr txBox="1"/>
          <p:nvPr/>
        </p:nvSpPr>
        <p:spPr>
          <a:xfrm>
            <a:off x="13631300" y="3731179"/>
            <a:ext cx="12621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>
                <a:solidFill>
                  <a:srgbClr val="F3D339"/>
                </a:solidFill>
                <a:latin typeface="Alfa Slab One"/>
                <a:ea typeface="Alfa Slab One"/>
                <a:cs typeface="Alfa Slab One"/>
                <a:sym typeface="Alfa Slab One"/>
              </a:rPr>
              <a:t>3</a:t>
            </a:r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751749" y="1175511"/>
            <a:ext cx="16507551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Table Of Contents</a:t>
            </a:r>
            <a:endParaRPr/>
          </a:p>
        </p:txBody>
      </p:sp>
      <p:grpSp>
        <p:nvGrpSpPr>
          <p:cNvPr id="108" name="Google Shape;108;p12"/>
          <p:cNvGrpSpPr/>
          <p:nvPr/>
        </p:nvGrpSpPr>
        <p:grpSpPr>
          <a:xfrm>
            <a:off x="1713699" y="2981625"/>
            <a:ext cx="4631413" cy="4770933"/>
            <a:chOff x="0" y="-47625"/>
            <a:chExt cx="1150483" cy="1185141"/>
          </a:xfrm>
        </p:grpSpPr>
        <p:sp>
          <p:nvSpPr>
            <p:cNvPr id="109" name="Google Shape;109;p12"/>
            <p:cNvSpPr/>
            <p:nvPr/>
          </p:nvSpPr>
          <p:spPr>
            <a:xfrm>
              <a:off x="0" y="0"/>
              <a:ext cx="1150483" cy="1137516"/>
            </a:xfrm>
            <a:custGeom>
              <a:avLst/>
              <a:gdLst/>
              <a:ahLst/>
              <a:cxnLst/>
              <a:rect l="l" t="t" r="r" b="b"/>
              <a:pathLst>
                <a:path w="1150483" h="1137516" extrusionOk="0">
                  <a:moveTo>
                    <a:pt x="85253" y="0"/>
                  </a:moveTo>
                  <a:lnTo>
                    <a:pt x="1065230" y="0"/>
                  </a:lnTo>
                  <a:cubicBezTo>
                    <a:pt x="1087841" y="0"/>
                    <a:pt x="1109525" y="8982"/>
                    <a:pt x="1125513" y="24970"/>
                  </a:cubicBezTo>
                  <a:cubicBezTo>
                    <a:pt x="1141501" y="40958"/>
                    <a:pt x="1150483" y="62642"/>
                    <a:pt x="1150483" y="85253"/>
                  </a:cubicBezTo>
                  <a:lnTo>
                    <a:pt x="1150483" y="1052263"/>
                  </a:lnTo>
                  <a:cubicBezTo>
                    <a:pt x="1150483" y="1074874"/>
                    <a:pt x="1141501" y="1096558"/>
                    <a:pt x="1125513" y="1112546"/>
                  </a:cubicBezTo>
                  <a:cubicBezTo>
                    <a:pt x="1109525" y="1128534"/>
                    <a:pt x="1087841" y="1137516"/>
                    <a:pt x="1065230" y="1137516"/>
                  </a:cubicBezTo>
                  <a:lnTo>
                    <a:pt x="85253" y="1137516"/>
                  </a:lnTo>
                  <a:cubicBezTo>
                    <a:pt x="38169" y="1137516"/>
                    <a:pt x="0" y="1099347"/>
                    <a:pt x="0" y="1052263"/>
                  </a:cubicBezTo>
                  <a:lnTo>
                    <a:pt x="0" y="85253"/>
                  </a:lnTo>
                  <a:cubicBezTo>
                    <a:pt x="0" y="62642"/>
                    <a:pt x="8982" y="40958"/>
                    <a:pt x="24970" y="24970"/>
                  </a:cubicBezTo>
                  <a:cubicBezTo>
                    <a:pt x="40958" y="8982"/>
                    <a:pt x="62642" y="0"/>
                    <a:pt x="8525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850" tIns="53850" rIns="53850" bIns="53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2"/>
          <p:cNvSpPr txBox="1"/>
          <p:nvPr/>
        </p:nvSpPr>
        <p:spPr>
          <a:xfrm>
            <a:off x="2611892" y="6264614"/>
            <a:ext cx="2702219" cy="76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 err="1" smtClean="0">
                <a:latin typeface="Alegreya"/>
                <a:sym typeface="Alegreya"/>
              </a:rPr>
              <a:t>Chatbot</a:t>
            </a:r>
            <a:r>
              <a:rPr lang="en-US" sz="2499" dirty="0" smtClean="0">
                <a:latin typeface="Alegreya"/>
                <a:sym typeface="Alegreya"/>
              </a:rPr>
              <a:t> redesign for internal system</a:t>
            </a:r>
            <a:endParaRPr dirty="0"/>
          </a:p>
        </p:txBody>
      </p:sp>
      <p:sp>
        <p:nvSpPr>
          <p:cNvPr id="112" name="Google Shape;112;p12"/>
          <p:cNvSpPr txBox="1"/>
          <p:nvPr/>
        </p:nvSpPr>
        <p:spPr>
          <a:xfrm>
            <a:off x="2256089" y="5495241"/>
            <a:ext cx="3505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smtClean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UX Design</a:t>
            </a:r>
            <a:endParaRPr dirty="0"/>
          </a:p>
        </p:txBody>
      </p:sp>
      <p:sp>
        <p:nvSpPr>
          <p:cNvPr id="113" name="Google Shape;113;p12"/>
          <p:cNvSpPr txBox="1"/>
          <p:nvPr/>
        </p:nvSpPr>
        <p:spPr>
          <a:xfrm>
            <a:off x="3362737" y="3726693"/>
            <a:ext cx="12621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>
                <a:solidFill>
                  <a:srgbClr val="F3D339"/>
                </a:solidFill>
                <a:latin typeface="Alfa Slab One"/>
                <a:ea typeface="Alfa Slab One"/>
                <a:cs typeface="Alfa Slab One"/>
                <a:sym typeface="Alfa Slab One"/>
              </a:rPr>
              <a:t>1</a:t>
            </a:r>
            <a:endParaRPr/>
          </a:p>
        </p:txBody>
      </p:sp>
      <p:sp>
        <p:nvSpPr>
          <p:cNvPr id="114" name="Google Shape;114;p12"/>
          <p:cNvSpPr/>
          <p:nvPr/>
        </p:nvSpPr>
        <p:spPr>
          <a:xfrm rot="1290186">
            <a:off x="14317540" y="8561164"/>
            <a:ext cx="2222367" cy="549110"/>
          </a:xfrm>
          <a:custGeom>
            <a:avLst/>
            <a:gdLst/>
            <a:ahLst/>
            <a:cxnLst/>
            <a:rect l="l" t="t" r="r" b="b"/>
            <a:pathLst>
              <a:path w="2222367" h="549110" extrusionOk="0">
                <a:moveTo>
                  <a:pt x="0" y="0"/>
                </a:moveTo>
                <a:lnTo>
                  <a:pt x="2222366" y="0"/>
                </a:lnTo>
                <a:lnTo>
                  <a:pt x="2222366" y="549109"/>
                </a:lnTo>
                <a:lnTo>
                  <a:pt x="0" y="549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12"/>
          <p:cNvSpPr/>
          <p:nvPr/>
        </p:nvSpPr>
        <p:spPr>
          <a:xfrm rot="2928196">
            <a:off x="2459964" y="842954"/>
            <a:ext cx="739107" cy="1827163"/>
          </a:xfrm>
          <a:custGeom>
            <a:avLst/>
            <a:gdLst/>
            <a:ahLst/>
            <a:cxnLst/>
            <a:rect l="l" t="t" r="r" b="b"/>
            <a:pathLst>
              <a:path w="739107" h="1827163" extrusionOk="0">
                <a:moveTo>
                  <a:pt x="0" y="0"/>
                </a:moveTo>
                <a:lnTo>
                  <a:pt x="739106" y="0"/>
                </a:lnTo>
                <a:lnTo>
                  <a:pt x="739106" y="1827164"/>
                </a:lnTo>
                <a:lnTo>
                  <a:pt x="0" y="18271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4114" b="-4113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3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121" name="Google Shape;121;p13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3"/>
          <p:cNvGrpSpPr/>
          <p:nvPr/>
        </p:nvGrpSpPr>
        <p:grpSpPr>
          <a:xfrm>
            <a:off x="1028700" y="2143438"/>
            <a:ext cx="9412121" cy="5738191"/>
            <a:chOff x="0" y="-47625"/>
            <a:chExt cx="1682530" cy="1025771"/>
          </a:xfrm>
        </p:grpSpPr>
        <p:sp>
          <p:nvSpPr>
            <p:cNvPr id="124" name="Google Shape;124;p13"/>
            <p:cNvSpPr/>
            <p:nvPr/>
          </p:nvSpPr>
          <p:spPr>
            <a:xfrm>
              <a:off x="0" y="0"/>
              <a:ext cx="1682530" cy="978146"/>
            </a:xfrm>
            <a:custGeom>
              <a:avLst/>
              <a:gdLst/>
              <a:ahLst/>
              <a:cxnLst/>
              <a:rect l="l" t="t" r="r" b="b"/>
              <a:pathLst>
                <a:path w="1682530" h="978146" extrusionOk="0">
                  <a:moveTo>
                    <a:pt x="41950" y="0"/>
                  </a:moveTo>
                  <a:lnTo>
                    <a:pt x="1640580" y="0"/>
                  </a:lnTo>
                  <a:cubicBezTo>
                    <a:pt x="1663749" y="0"/>
                    <a:pt x="1682530" y="18782"/>
                    <a:pt x="1682530" y="41950"/>
                  </a:cubicBezTo>
                  <a:lnTo>
                    <a:pt x="1682530" y="936196"/>
                  </a:lnTo>
                  <a:cubicBezTo>
                    <a:pt x="1682530" y="959364"/>
                    <a:pt x="1663749" y="978146"/>
                    <a:pt x="1640580" y="978146"/>
                  </a:cubicBezTo>
                  <a:lnTo>
                    <a:pt x="41950" y="978146"/>
                  </a:lnTo>
                  <a:cubicBezTo>
                    <a:pt x="18782" y="978146"/>
                    <a:pt x="0" y="959364"/>
                    <a:pt x="0" y="936196"/>
                  </a:cubicBezTo>
                  <a:lnTo>
                    <a:pt x="0" y="41950"/>
                  </a:lnTo>
                  <a:cubicBezTo>
                    <a:pt x="0" y="18782"/>
                    <a:pt x="18782" y="0"/>
                    <a:pt x="41950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825" tIns="74825" rIns="74825" bIns="74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3"/>
          <p:cNvSpPr txBox="1"/>
          <p:nvPr/>
        </p:nvSpPr>
        <p:spPr>
          <a:xfrm>
            <a:off x="1028700" y="6169050"/>
            <a:ext cx="9263700" cy="38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 smtClean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Internal Service </a:t>
            </a:r>
            <a:r>
              <a:rPr lang="en-US" sz="2499" b="0" i="0" u="none" strike="noStrike" cap="none" dirty="0" err="1" smtClean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Chatbot</a:t>
            </a:r>
            <a:r>
              <a:rPr lang="en-US" sz="2499" b="0" i="0" u="none" strike="noStrike" cap="none" dirty="0" smtClean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Redesign</a:t>
            </a:r>
            <a:endParaRPr dirty="0"/>
          </a:p>
        </p:txBody>
      </p:sp>
      <p:sp>
        <p:nvSpPr>
          <p:cNvPr id="127" name="Google Shape;127;p13"/>
          <p:cNvSpPr txBox="1"/>
          <p:nvPr/>
        </p:nvSpPr>
        <p:spPr>
          <a:xfrm>
            <a:off x="1761056" y="4749825"/>
            <a:ext cx="79473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 smtClean="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UX Design</a:t>
            </a:r>
            <a:endParaRPr dirty="0"/>
          </a:p>
        </p:txBody>
      </p:sp>
      <p:sp>
        <p:nvSpPr>
          <p:cNvPr id="128" name="Google Shape;128;p13"/>
          <p:cNvSpPr txBox="1"/>
          <p:nvPr/>
        </p:nvSpPr>
        <p:spPr>
          <a:xfrm>
            <a:off x="4894942" y="3167996"/>
            <a:ext cx="1753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3D339"/>
                </a:solidFill>
                <a:latin typeface="Alfa Slab One"/>
                <a:ea typeface="Alfa Slab One"/>
                <a:cs typeface="Alfa Slab One"/>
                <a:sym typeface="Alfa Slab One"/>
              </a:rPr>
              <a:t>1</a:t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9344969" y="921282"/>
            <a:ext cx="7914331" cy="7271291"/>
          </a:xfrm>
          <a:custGeom>
            <a:avLst/>
            <a:gdLst/>
            <a:ahLst/>
            <a:cxnLst/>
            <a:rect l="l" t="t" r="r" b="b"/>
            <a:pathLst>
              <a:path w="7914331" h="7271291" extrusionOk="0">
                <a:moveTo>
                  <a:pt x="0" y="0"/>
                </a:moveTo>
                <a:lnTo>
                  <a:pt x="7914331" y="0"/>
                </a:lnTo>
                <a:lnTo>
                  <a:pt x="7914331" y="7271291"/>
                </a:lnTo>
                <a:lnTo>
                  <a:pt x="0" y="7271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3"/>
          <p:cNvSpPr/>
          <p:nvPr/>
        </p:nvSpPr>
        <p:spPr>
          <a:xfrm rot="9136890">
            <a:off x="-188710" y="-2048453"/>
            <a:ext cx="17113653" cy="3401338"/>
          </a:xfrm>
          <a:custGeom>
            <a:avLst/>
            <a:gdLst/>
            <a:ahLst/>
            <a:cxnLst/>
            <a:rect l="l" t="t" r="r" b="b"/>
            <a:pathLst>
              <a:path w="17118361" h="3402274" extrusionOk="0">
                <a:moveTo>
                  <a:pt x="0" y="0"/>
                </a:moveTo>
                <a:lnTo>
                  <a:pt x="17118361" y="0"/>
                </a:lnTo>
                <a:lnTo>
                  <a:pt x="17118361" y="3402275"/>
                </a:lnTo>
                <a:lnTo>
                  <a:pt x="0" y="3402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13"/>
          <p:cNvSpPr/>
          <p:nvPr/>
        </p:nvSpPr>
        <p:spPr>
          <a:xfrm>
            <a:off x="4175599" y="8372848"/>
            <a:ext cx="2711450" cy="669954"/>
          </a:xfrm>
          <a:custGeom>
            <a:avLst/>
            <a:gdLst/>
            <a:ahLst/>
            <a:cxnLst/>
            <a:rect l="l" t="t" r="r" b="b"/>
            <a:pathLst>
              <a:path w="2711450" h="669954" extrusionOk="0">
                <a:moveTo>
                  <a:pt x="0" y="0"/>
                </a:moveTo>
                <a:lnTo>
                  <a:pt x="2711451" y="0"/>
                </a:lnTo>
                <a:lnTo>
                  <a:pt x="2711451" y="669954"/>
                </a:lnTo>
                <a:lnTo>
                  <a:pt x="0" y="669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13"/>
          <p:cNvSpPr/>
          <p:nvPr/>
        </p:nvSpPr>
        <p:spPr>
          <a:xfrm rot="-8006040">
            <a:off x="11698931" y="8161983"/>
            <a:ext cx="4455819" cy="2192634"/>
          </a:xfrm>
          <a:custGeom>
            <a:avLst/>
            <a:gdLst/>
            <a:ahLst/>
            <a:cxnLst/>
            <a:rect l="l" t="t" r="r" b="b"/>
            <a:pathLst>
              <a:path w="4455819" h="2192634" extrusionOk="0">
                <a:moveTo>
                  <a:pt x="0" y="0"/>
                </a:moveTo>
                <a:lnTo>
                  <a:pt x="4455819" y="0"/>
                </a:lnTo>
                <a:lnTo>
                  <a:pt x="4455819" y="2192634"/>
                </a:lnTo>
                <a:lnTo>
                  <a:pt x="0" y="2192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31"/>
          <p:cNvGrpSpPr/>
          <p:nvPr/>
        </p:nvGrpSpPr>
        <p:grpSpPr>
          <a:xfrm>
            <a:off x="334526" y="2551580"/>
            <a:ext cx="7982230" cy="7078726"/>
            <a:chOff x="0" y="-47625"/>
            <a:chExt cx="2102316" cy="1864356"/>
          </a:xfrm>
        </p:grpSpPr>
        <p:sp>
          <p:nvSpPr>
            <p:cNvPr id="561" name="Google Shape;561;p31"/>
            <p:cNvSpPr/>
            <p:nvPr/>
          </p:nvSpPr>
          <p:spPr>
            <a:xfrm>
              <a:off x="0" y="0"/>
              <a:ext cx="2102316" cy="1816731"/>
            </a:xfrm>
            <a:custGeom>
              <a:avLst/>
              <a:gdLst/>
              <a:ahLst/>
              <a:cxnLst/>
              <a:rect l="l" t="t" r="r" b="b"/>
              <a:pathLst>
                <a:path w="2102316" h="1816731" extrusionOk="0">
                  <a:moveTo>
                    <a:pt x="49465" y="0"/>
                  </a:moveTo>
                  <a:lnTo>
                    <a:pt x="2052851" y="0"/>
                  </a:lnTo>
                  <a:cubicBezTo>
                    <a:pt x="2065970" y="0"/>
                    <a:pt x="2078551" y="5211"/>
                    <a:pt x="2087828" y="14488"/>
                  </a:cubicBezTo>
                  <a:cubicBezTo>
                    <a:pt x="2097104" y="23764"/>
                    <a:pt x="2102316" y="36346"/>
                    <a:pt x="2102316" y="49465"/>
                  </a:cubicBezTo>
                  <a:lnTo>
                    <a:pt x="2102316" y="1767266"/>
                  </a:lnTo>
                  <a:cubicBezTo>
                    <a:pt x="2102316" y="1780385"/>
                    <a:pt x="2097104" y="1792967"/>
                    <a:pt x="2087828" y="1802243"/>
                  </a:cubicBezTo>
                  <a:cubicBezTo>
                    <a:pt x="2078551" y="1811519"/>
                    <a:pt x="2065970" y="1816731"/>
                    <a:pt x="2052851" y="1816731"/>
                  </a:cubicBezTo>
                  <a:lnTo>
                    <a:pt x="49465" y="1816731"/>
                  </a:lnTo>
                  <a:cubicBezTo>
                    <a:pt x="36346" y="1816731"/>
                    <a:pt x="23764" y="1811519"/>
                    <a:pt x="14488" y="1802243"/>
                  </a:cubicBezTo>
                  <a:cubicBezTo>
                    <a:pt x="5211" y="1792967"/>
                    <a:pt x="0" y="1780385"/>
                    <a:pt x="0" y="1767266"/>
                  </a:cubicBezTo>
                  <a:lnTo>
                    <a:pt x="0" y="49465"/>
                  </a:lnTo>
                  <a:cubicBezTo>
                    <a:pt x="0" y="36346"/>
                    <a:pt x="5211" y="23764"/>
                    <a:pt x="14488" y="14488"/>
                  </a:cubicBezTo>
                  <a:cubicBezTo>
                    <a:pt x="23764" y="5211"/>
                    <a:pt x="36346" y="0"/>
                    <a:pt x="49465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31"/>
          <p:cNvSpPr txBox="1"/>
          <p:nvPr/>
        </p:nvSpPr>
        <p:spPr>
          <a:xfrm>
            <a:off x="1159655" y="3126686"/>
            <a:ext cx="5059200" cy="528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Avaya had an internal </a:t>
            </a:r>
            <a:r>
              <a:rPr lang="en-US" sz="2400" b="0" i="0" u="none" strike="noStrike" cap="none" dirty="0" err="1" smtClean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chatbot</a:t>
            </a:r>
            <a:r>
              <a:rPr lang="en-US" sz="2400" dirty="0"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2400" dirty="0" smtClean="0">
                <a:latin typeface="Alice"/>
                <a:ea typeface="Alice"/>
                <a:cs typeface="Alice"/>
                <a:sym typeface="Alice"/>
              </a:rPr>
              <a:t>for customers. </a:t>
            </a:r>
            <a:r>
              <a:rPr lang="en-US" sz="2400" dirty="0"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2400" dirty="0" smtClean="0">
                <a:latin typeface="Alice"/>
                <a:ea typeface="Alice"/>
                <a:cs typeface="Alice"/>
                <a:sym typeface="Alice"/>
              </a:rPr>
              <a:t>The old design had the following issues: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Redundant use cases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ice"/>
                <a:ea typeface="Alice"/>
                <a:cs typeface="Alice"/>
                <a:sym typeface="Alice"/>
              </a:rPr>
              <a:t>Outdated use cases</a:t>
            </a:r>
            <a:r>
              <a:rPr lang="en-US" sz="2400" dirty="0"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2400" dirty="0" smtClean="0">
                <a:latin typeface="Alice"/>
                <a:ea typeface="Alice"/>
                <a:cs typeface="Alice"/>
                <a:sym typeface="Alice"/>
              </a:rPr>
              <a:t>that provide inaccurate product information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Alice"/>
                <a:ea typeface="Alice"/>
                <a:cs typeface="Alice"/>
                <a:sym typeface="Alice"/>
              </a:rPr>
              <a:t>There were new use cases that also had to </a:t>
            </a:r>
            <a:r>
              <a:rPr lang="en-US" sz="2400" dirty="0" smtClean="0">
                <a:latin typeface="Alice"/>
                <a:ea typeface="Alice"/>
                <a:cs typeface="Alice"/>
                <a:sym typeface="Alice"/>
              </a:rPr>
              <a:t>be included in the </a:t>
            </a:r>
            <a:r>
              <a:rPr lang="en-US" sz="2400" dirty="0" err="1" smtClean="0">
                <a:latin typeface="Alice"/>
                <a:ea typeface="Alice"/>
                <a:cs typeface="Alice"/>
                <a:sym typeface="Alice"/>
              </a:rPr>
              <a:t>chatbot</a:t>
            </a:r>
            <a:endParaRPr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grpSp>
        <p:nvGrpSpPr>
          <p:cNvPr id="566" name="Google Shape;566;p31"/>
          <p:cNvGrpSpPr/>
          <p:nvPr/>
        </p:nvGrpSpPr>
        <p:grpSpPr>
          <a:xfrm>
            <a:off x="334526" y="645674"/>
            <a:ext cx="7982230" cy="3266928"/>
            <a:chOff x="0" y="-34134"/>
            <a:chExt cx="2102316" cy="860425"/>
          </a:xfrm>
        </p:grpSpPr>
        <p:sp>
          <p:nvSpPr>
            <p:cNvPr id="567" name="Google Shape;567;p31"/>
            <p:cNvSpPr/>
            <p:nvPr/>
          </p:nvSpPr>
          <p:spPr>
            <a:xfrm>
              <a:off x="0" y="0"/>
              <a:ext cx="2102316" cy="458928"/>
            </a:xfrm>
            <a:custGeom>
              <a:avLst/>
              <a:gdLst/>
              <a:ahLst/>
              <a:cxnLst/>
              <a:rect l="l" t="t" r="r" b="b"/>
              <a:pathLst>
                <a:path w="2102316" h="458928" extrusionOk="0">
                  <a:moveTo>
                    <a:pt x="49465" y="0"/>
                  </a:moveTo>
                  <a:lnTo>
                    <a:pt x="2052851" y="0"/>
                  </a:lnTo>
                  <a:cubicBezTo>
                    <a:pt x="2065970" y="0"/>
                    <a:pt x="2078551" y="5211"/>
                    <a:pt x="2087828" y="14488"/>
                  </a:cubicBezTo>
                  <a:cubicBezTo>
                    <a:pt x="2097104" y="23764"/>
                    <a:pt x="2102316" y="36346"/>
                    <a:pt x="2102316" y="49465"/>
                  </a:cubicBezTo>
                  <a:lnTo>
                    <a:pt x="2102316" y="409464"/>
                  </a:lnTo>
                  <a:cubicBezTo>
                    <a:pt x="2102316" y="422582"/>
                    <a:pt x="2097104" y="435164"/>
                    <a:pt x="2087828" y="444440"/>
                  </a:cubicBezTo>
                  <a:cubicBezTo>
                    <a:pt x="2078551" y="453717"/>
                    <a:pt x="2065970" y="458928"/>
                    <a:pt x="2052851" y="458928"/>
                  </a:cubicBezTo>
                  <a:lnTo>
                    <a:pt x="49465" y="458928"/>
                  </a:lnTo>
                  <a:cubicBezTo>
                    <a:pt x="36346" y="458928"/>
                    <a:pt x="23764" y="453717"/>
                    <a:pt x="14488" y="444440"/>
                  </a:cubicBezTo>
                  <a:cubicBezTo>
                    <a:pt x="5211" y="435164"/>
                    <a:pt x="0" y="422582"/>
                    <a:pt x="0" y="409464"/>
                  </a:cubicBezTo>
                  <a:lnTo>
                    <a:pt x="0" y="49465"/>
                  </a:lnTo>
                  <a:cubicBezTo>
                    <a:pt x="0" y="36346"/>
                    <a:pt x="5211" y="23764"/>
                    <a:pt x="14488" y="14488"/>
                  </a:cubicBezTo>
                  <a:cubicBezTo>
                    <a:pt x="23764" y="5211"/>
                    <a:pt x="36346" y="0"/>
                    <a:pt x="49465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 txBox="1"/>
            <p:nvPr/>
          </p:nvSpPr>
          <p:spPr>
            <a:xfrm>
              <a:off x="0" y="-34134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31"/>
          <p:cNvSpPr txBox="1"/>
          <p:nvPr/>
        </p:nvSpPr>
        <p:spPr>
          <a:xfrm>
            <a:off x="773070" y="1127409"/>
            <a:ext cx="793504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 smtClean="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Chatbot</a:t>
            </a:r>
            <a:r>
              <a:rPr lang="en-US" sz="4800" b="0" i="0" u="none" strike="noStrike" cap="none" dirty="0" smtClean="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 Redesign</a:t>
            </a:r>
            <a:endParaRPr sz="1000" dirty="0"/>
          </a:p>
        </p:txBody>
      </p:sp>
      <p:sp>
        <p:nvSpPr>
          <p:cNvPr id="570" name="Google Shape;570;p31"/>
          <p:cNvSpPr/>
          <p:nvPr/>
        </p:nvSpPr>
        <p:spPr>
          <a:xfrm>
            <a:off x="15548460" y="3126686"/>
            <a:ext cx="1710840" cy="1571834"/>
          </a:xfrm>
          <a:custGeom>
            <a:avLst/>
            <a:gdLst/>
            <a:ahLst/>
            <a:cxnLst/>
            <a:rect l="l" t="t" r="r" b="b"/>
            <a:pathLst>
              <a:path w="1710840" h="1571834" extrusionOk="0">
                <a:moveTo>
                  <a:pt x="0" y="0"/>
                </a:moveTo>
                <a:lnTo>
                  <a:pt x="1710840" y="0"/>
                </a:lnTo>
                <a:lnTo>
                  <a:pt x="1710840" y="1571834"/>
                </a:lnTo>
                <a:lnTo>
                  <a:pt x="0" y="1571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1" name="Google Shape;571;p31"/>
          <p:cNvSpPr/>
          <p:nvPr/>
        </p:nvSpPr>
        <p:spPr>
          <a:xfrm>
            <a:off x="15607060" y="1028700"/>
            <a:ext cx="1460360" cy="1585194"/>
          </a:xfrm>
          <a:custGeom>
            <a:avLst/>
            <a:gdLst/>
            <a:ahLst/>
            <a:cxnLst/>
            <a:rect l="l" t="t" r="r" b="b"/>
            <a:pathLst>
              <a:path w="1460360" h="1585194" extrusionOk="0">
                <a:moveTo>
                  <a:pt x="0" y="0"/>
                </a:moveTo>
                <a:lnTo>
                  <a:pt x="1460360" y="0"/>
                </a:lnTo>
                <a:lnTo>
                  <a:pt x="1460360" y="1585194"/>
                </a:lnTo>
                <a:lnTo>
                  <a:pt x="0" y="1585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2" name="Google Shape;572;p31"/>
          <p:cNvSpPr/>
          <p:nvPr/>
        </p:nvSpPr>
        <p:spPr>
          <a:xfrm>
            <a:off x="12662417" y="5064743"/>
            <a:ext cx="1105475" cy="1834812"/>
          </a:xfrm>
          <a:custGeom>
            <a:avLst/>
            <a:gdLst/>
            <a:ahLst/>
            <a:cxnLst/>
            <a:rect l="l" t="t" r="r" b="b"/>
            <a:pathLst>
              <a:path w="1105475" h="1834812" extrusionOk="0">
                <a:moveTo>
                  <a:pt x="0" y="0"/>
                </a:moveTo>
                <a:lnTo>
                  <a:pt x="1105474" y="0"/>
                </a:lnTo>
                <a:lnTo>
                  <a:pt x="1105474" y="1834812"/>
                </a:lnTo>
                <a:lnTo>
                  <a:pt x="0" y="1834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3" name="Google Shape;573;p31"/>
          <p:cNvSpPr/>
          <p:nvPr/>
        </p:nvSpPr>
        <p:spPr>
          <a:xfrm>
            <a:off x="9400352" y="3487308"/>
            <a:ext cx="1500330" cy="1138375"/>
          </a:xfrm>
          <a:custGeom>
            <a:avLst/>
            <a:gdLst/>
            <a:ahLst/>
            <a:cxnLst/>
            <a:rect l="l" t="t" r="r" b="b"/>
            <a:pathLst>
              <a:path w="1500330" h="1138375" extrusionOk="0">
                <a:moveTo>
                  <a:pt x="0" y="0"/>
                </a:moveTo>
                <a:lnTo>
                  <a:pt x="1500329" y="0"/>
                </a:lnTo>
                <a:lnTo>
                  <a:pt x="1500329" y="1138375"/>
                </a:lnTo>
                <a:lnTo>
                  <a:pt x="0" y="1138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4" name="Google Shape;574;p31"/>
          <p:cNvSpPr/>
          <p:nvPr/>
        </p:nvSpPr>
        <p:spPr>
          <a:xfrm>
            <a:off x="12662417" y="1029057"/>
            <a:ext cx="1315414" cy="1584837"/>
          </a:xfrm>
          <a:custGeom>
            <a:avLst/>
            <a:gdLst/>
            <a:ahLst/>
            <a:cxnLst/>
            <a:rect l="l" t="t" r="r" b="b"/>
            <a:pathLst>
              <a:path w="1315414" h="1584837" extrusionOk="0">
                <a:moveTo>
                  <a:pt x="0" y="0"/>
                </a:moveTo>
                <a:lnTo>
                  <a:pt x="1315414" y="0"/>
                </a:lnTo>
                <a:lnTo>
                  <a:pt x="1315414" y="1584837"/>
                </a:lnTo>
                <a:lnTo>
                  <a:pt x="0" y="1584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5" name="Google Shape;575;p31"/>
          <p:cNvSpPr/>
          <p:nvPr/>
        </p:nvSpPr>
        <p:spPr>
          <a:xfrm>
            <a:off x="12727967" y="7499630"/>
            <a:ext cx="1050319" cy="1896739"/>
          </a:xfrm>
          <a:custGeom>
            <a:avLst/>
            <a:gdLst/>
            <a:ahLst/>
            <a:cxnLst/>
            <a:rect l="l" t="t" r="r" b="b"/>
            <a:pathLst>
              <a:path w="1050319" h="1896739" extrusionOk="0">
                <a:moveTo>
                  <a:pt x="0" y="0"/>
                </a:moveTo>
                <a:lnTo>
                  <a:pt x="1050319" y="0"/>
                </a:lnTo>
                <a:lnTo>
                  <a:pt x="1050319" y="1896740"/>
                </a:lnTo>
                <a:lnTo>
                  <a:pt x="0" y="1896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6" name="Google Shape;576;p31"/>
          <p:cNvSpPr/>
          <p:nvPr/>
        </p:nvSpPr>
        <p:spPr>
          <a:xfrm>
            <a:off x="9614480" y="7536580"/>
            <a:ext cx="953142" cy="1859789"/>
          </a:xfrm>
          <a:custGeom>
            <a:avLst/>
            <a:gdLst/>
            <a:ahLst/>
            <a:cxnLst/>
            <a:rect l="l" t="t" r="r" b="b"/>
            <a:pathLst>
              <a:path w="953142" h="1859789" extrusionOk="0">
                <a:moveTo>
                  <a:pt x="0" y="0"/>
                </a:moveTo>
                <a:lnTo>
                  <a:pt x="953142" y="0"/>
                </a:lnTo>
                <a:lnTo>
                  <a:pt x="953142" y="1859790"/>
                </a:lnTo>
                <a:lnTo>
                  <a:pt x="0" y="1859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7" name="Google Shape;577;p31"/>
          <p:cNvSpPr/>
          <p:nvPr/>
        </p:nvSpPr>
        <p:spPr>
          <a:xfrm>
            <a:off x="15938631" y="7536580"/>
            <a:ext cx="1008936" cy="1859789"/>
          </a:xfrm>
          <a:custGeom>
            <a:avLst/>
            <a:gdLst/>
            <a:ahLst/>
            <a:cxnLst/>
            <a:rect l="l" t="t" r="r" b="b"/>
            <a:pathLst>
              <a:path w="1008936" h="1859789" extrusionOk="0">
                <a:moveTo>
                  <a:pt x="0" y="0"/>
                </a:moveTo>
                <a:lnTo>
                  <a:pt x="1008936" y="0"/>
                </a:lnTo>
                <a:lnTo>
                  <a:pt x="1008936" y="1859790"/>
                </a:lnTo>
                <a:lnTo>
                  <a:pt x="0" y="1859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8" name="Google Shape;578;p31"/>
          <p:cNvSpPr/>
          <p:nvPr/>
        </p:nvSpPr>
        <p:spPr>
          <a:xfrm>
            <a:off x="15949988" y="5064743"/>
            <a:ext cx="907785" cy="1957487"/>
          </a:xfrm>
          <a:custGeom>
            <a:avLst/>
            <a:gdLst/>
            <a:ahLst/>
            <a:cxnLst/>
            <a:rect l="l" t="t" r="r" b="b"/>
            <a:pathLst>
              <a:path w="907785" h="1957487" extrusionOk="0">
                <a:moveTo>
                  <a:pt x="0" y="0"/>
                </a:moveTo>
                <a:lnTo>
                  <a:pt x="907784" y="0"/>
                </a:lnTo>
                <a:lnTo>
                  <a:pt x="907784" y="1957487"/>
                </a:lnTo>
                <a:lnTo>
                  <a:pt x="0" y="1957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9" name="Google Shape;579;p31"/>
          <p:cNvSpPr/>
          <p:nvPr/>
        </p:nvSpPr>
        <p:spPr>
          <a:xfrm>
            <a:off x="12332662" y="3360073"/>
            <a:ext cx="1590013" cy="1105059"/>
          </a:xfrm>
          <a:custGeom>
            <a:avLst/>
            <a:gdLst/>
            <a:ahLst/>
            <a:cxnLst/>
            <a:rect l="l" t="t" r="r" b="b"/>
            <a:pathLst>
              <a:path w="1590013" h="1105059" extrusionOk="0">
                <a:moveTo>
                  <a:pt x="0" y="0"/>
                </a:moveTo>
                <a:lnTo>
                  <a:pt x="1590014" y="0"/>
                </a:lnTo>
                <a:lnTo>
                  <a:pt x="1590014" y="1105059"/>
                </a:lnTo>
                <a:lnTo>
                  <a:pt x="0" y="1105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0" name="Google Shape;580;p31"/>
          <p:cNvSpPr/>
          <p:nvPr/>
        </p:nvSpPr>
        <p:spPr>
          <a:xfrm>
            <a:off x="9614480" y="1058385"/>
            <a:ext cx="1178542" cy="1584837"/>
          </a:xfrm>
          <a:custGeom>
            <a:avLst/>
            <a:gdLst/>
            <a:ahLst/>
            <a:cxnLst/>
            <a:rect l="l" t="t" r="r" b="b"/>
            <a:pathLst>
              <a:path w="1178542" h="1584837" extrusionOk="0">
                <a:moveTo>
                  <a:pt x="0" y="0"/>
                </a:moveTo>
                <a:lnTo>
                  <a:pt x="1178543" y="0"/>
                </a:lnTo>
                <a:lnTo>
                  <a:pt x="1178543" y="1584837"/>
                </a:lnTo>
                <a:lnTo>
                  <a:pt x="0" y="1584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1" name="Google Shape;581;p31"/>
          <p:cNvSpPr/>
          <p:nvPr/>
        </p:nvSpPr>
        <p:spPr>
          <a:xfrm>
            <a:off x="9333084" y="5137837"/>
            <a:ext cx="1567598" cy="1811300"/>
          </a:xfrm>
          <a:custGeom>
            <a:avLst/>
            <a:gdLst/>
            <a:ahLst/>
            <a:cxnLst/>
            <a:rect l="l" t="t" r="r" b="b"/>
            <a:pathLst>
              <a:path w="1567598" h="1811300" extrusionOk="0">
                <a:moveTo>
                  <a:pt x="0" y="0"/>
                </a:moveTo>
                <a:lnTo>
                  <a:pt x="1567597" y="0"/>
                </a:lnTo>
                <a:lnTo>
                  <a:pt x="1567597" y="1811300"/>
                </a:lnTo>
                <a:lnTo>
                  <a:pt x="0" y="1811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5189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/>
        </p:nvSpPr>
        <p:spPr>
          <a:xfrm>
            <a:off x="3938232" y="712846"/>
            <a:ext cx="1481395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 smtClean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UX Design Process</a:t>
            </a:r>
            <a:endParaRPr dirty="0"/>
          </a:p>
        </p:txBody>
      </p:sp>
      <p:sp>
        <p:nvSpPr>
          <p:cNvPr id="176" name="Google Shape;176;p16"/>
          <p:cNvSpPr/>
          <p:nvPr/>
        </p:nvSpPr>
        <p:spPr>
          <a:xfrm rot="4669796">
            <a:off x="11804869" y="5704080"/>
            <a:ext cx="12551437" cy="2212191"/>
          </a:xfrm>
          <a:custGeom>
            <a:avLst/>
            <a:gdLst/>
            <a:ahLst/>
            <a:cxnLst/>
            <a:rect l="l" t="t" r="r" b="b"/>
            <a:pathLst>
              <a:path w="12551437" h="2212191" extrusionOk="0">
                <a:moveTo>
                  <a:pt x="0" y="0"/>
                </a:moveTo>
                <a:lnTo>
                  <a:pt x="12551437" y="0"/>
                </a:lnTo>
                <a:lnTo>
                  <a:pt x="12551437" y="2212191"/>
                </a:lnTo>
                <a:lnTo>
                  <a:pt x="0" y="2212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7" name="Google Shape;177;p16"/>
          <p:cNvSpPr/>
          <p:nvPr/>
        </p:nvSpPr>
        <p:spPr>
          <a:xfrm rot="-3257492">
            <a:off x="-7308237" y="5396587"/>
            <a:ext cx="12551437" cy="2212191"/>
          </a:xfrm>
          <a:custGeom>
            <a:avLst/>
            <a:gdLst/>
            <a:ahLst/>
            <a:cxnLst/>
            <a:rect l="l" t="t" r="r" b="b"/>
            <a:pathLst>
              <a:path w="12551437" h="2212191" extrusionOk="0">
                <a:moveTo>
                  <a:pt x="0" y="0"/>
                </a:moveTo>
                <a:lnTo>
                  <a:pt x="12551436" y="0"/>
                </a:lnTo>
                <a:lnTo>
                  <a:pt x="12551436" y="2212191"/>
                </a:lnTo>
                <a:lnTo>
                  <a:pt x="0" y="2212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8" name="Google Shape;178;p16"/>
          <p:cNvSpPr/>
          <p:nvPr/>
        </p:nvSpPr>
        <p:spPr>
          <a:xfrm>
            <a:off x="12991521" y="3091439"/>
            <a:ext cx="2275109" cy="2857280"/>
          </a:xfrm>
          <a:custGeom>
            <a:avLst/>
            <a:gdLst/>
            <a:ahLst/>
            <a:cxnLst/>
            <a:rect l="l" t="t" r="r" b="b"/>
            <a:pathLst>
              <a:path w="2275109" h="2857280" extrusionOk="0">
                <a:moveTo>
                  <a:pt x="0" y="0"/>
                </a:moveTo>
                <a:lnTo>
                  <a:pt x="2275109" y="0"/>
                </a:lnTo>
                <a:lnTo>
                  <a:pt x="2275109" y="2857281"/>
                </a:lnTo>
                <a:lnTo>
                  <a:pt x="0" y="2857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16"/>
          <p:cNvSpPr/>
          <p:nvPr/>
        </p:nvSpPr>
        <p:spPr>
          <a:xfrm>
            <a:off x="3113420" y="3091439"/>
            <a:ext cx="1023896" cy="2739521"/>
          </a:xfrm>
          <a:custGeom>
            <a:avLst/>
            <a:gdLst/>
            <a:ahLst/>
            <a:cxnLst/>
            <a:rect l="l" t="t" r="r" b="b"/>
            <a:pathLst>
              <a:path w="1023896" h="2739521" extrusionOk="0">
                <a:moveTo>
                  <a:pt x="0" y="0"/>
                </a:moveTo>
                <a:lnTo>
                  <a:pt x="1023896" y="0"/>
                </a:lnTo>
                <a:lnTo>
                  <a:pt x="1023896" y="2739522"/>
                </a:lnTo>
                <a:lnTo>
                  <a:pt x="0" y="2739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0" name="Google Shape;180;p16"/>
          <p:cNvSpPr/>
          <p:nvPr/>
        </p:nvSpPr>
        <p:spPr>
          <a:xfrm>
            <a:off x="7698240" y="2616025"/>
            <a:ext cx="2507272" cy="4604706"/>
          </a:xfrm>
          <a:custGeom>
            <a:avLst/>
            <a:gdLst/>
            <a:ahLst/>
            <a:cxnLst/>
            <a:rect l="l" t="t" r="r" b="b"/>
            <a:pathLst>
              <a:path w="2507272" h="4604706" extrusionOk="0">
                <a:moveTo>
                  <a:pt x="0" y="0"/>
                </a:moveTo>
                <a:lnTo>
                  <a:pt x="2507272" y="0"/>
                </a:lnTo>
                <a:lnTo>
                  <a:pt x="2507272" y="4604706"/>
                </a:lnTo>
                <a:lnTo>
                  <a:pt x="0" y="4604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36"/>
            </a:stretch>
          </a:blipFill>
          <a:ln>
            <a:noFill/>
          </a:ln>
        </p:spPr>
      </p:sp>
      <p:grpSp>
        <p:nvGrpSpPr>
          <p:cNvPr id="181" name="Google Shape;181;p16"/>
          <p:cNvGrpSpPr/>
          <p:nvPr/>
        </p:nvGrpSpPr>
        <p:grpSpPr>
          <a:xfrm>
            <a:off x="1345508" y="6946510"/>
            <a:ext cx="4366028" cy="4086943"/>
            <a:chOff x="0" y="-241102"/>
            <a:chExt cx="4915800" cy="4355904"/>
          </a:xfrm>
        </p:grpSpPr>
        <p:grpSp>
          <p:nvGrpSpPr>
            <p:cNvPr id="182" name="Google Shape;182;p16"/>
            <p:cNvGrpSpPr/>
            <p:nvPr/>
          </p:nvGrpSpPr>
          <p:grpSpPr>
            <a:xfrm>
              <a:off x="0" y="-241102"/>
              <a:ext cx="4915729" cy="4355904"/>
              <a:chOff x="0" y="-47625"/>
              <a:chExt cx="971008" cy="860425"/>
            </a:xfrm>
          </p:grpSpPr>
          <p:sp>
            <p:nvSpPr>
              <p:cNvPr id="183" name="Google Shape;183;p16"/>
              <p:cNvSpPr/>
              <p:nvPr/>
            </p:nvSpPr>
            <p:spPr>
              <a:xfrm>
                <a:off x="0" y="0"/>
                <a:ext cx="971008" cy="476955"/>
              </a:xfrm>
              <a:custGeom>
                <a:avLst/>
                <a:gdLst/>
                <a:ahLst/>
                <a:cxnLst/>
                <a:rect l="l" t="t" r="r" b="b"/>
                <a:pathLst>
                  <a:path w="971008" h="476955" extrusionOk="0">
                    <a:moveTo>
                      <a:pt x="107095" y="0"/>
                    </a:moveTo>
                    <a:lnTo>
                      <a:pt x="863913" y="0"/>
                    </a:lnTo>
                    <a:cubicBezTo>
                      <a:pt x="892316" y="0"/>
                      <a:pt x="919556" y="11283"/>
                      <a:pt x="939641" y="31367"/>
                    </a:cubicBezTo>
                    <a:cubicBezTo>
                      <a:pt x="959725" y="51452"/>
                      <a:pt x="971008" y="78692"/>
                      <a:pt x="971008" y="107095"/>
                    </a:cubicBezTo>
                    <a:lnTo>
                      <a:pt x="971008" y="369860"/>
                    </a:lnTo>
                    <a:cubicBezTo>
                      <a:pt x="971008" y="429007"/>
                      <a:pt x="923060" y="476955"/>
                      <a:pt x="863913" y="476955"/>
                    </a:cubicBezTo>
                    <a:lnTo>
                      <a:pt x="107095" y="476955"/>
                    </a:lnTo>
                    <a:cubicBezTo>
                      <a:pt x="78692" y="476955"/>
                      <a:pt x="51452" y="465672"/>
                      <a:pt x="31367" y="445588"/>
                    </a:cubicBezTo>
                    <a:cubicBezTo>
                      <a:pt x="11283" y="425504"/>
                      <a:pt x="0" y="398264"/>
                      <a:pt x="0" y="369860"/>
                    </a:cubicBezTo>
                    <a:lnTo>
                      <a:pt x="0" y="107095"/>
                    </a:lnTo>
                    <a:cubicBezTo>
                      <a:pt x="0" y="47948"/>
                      <a:pt x="47948" y="0"/>
                      <a:pt x="107095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5" name="Google Shape;185;p16"/>
            <p:cNvSpPr txBox="1"/>
            <p:nvPr/>
          </p:nvSpPr>
          <p:spPr>
            <a:xfrm>
              <a:off x="567679" y="452478"/>
              <a:ext cx="3829505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Analyzed current design</a:t>
              </a:r>
              <a:endParaRPr sz="1050" dirty="0"/>
            </a:p>
          </p:txBody>
        </p:sp>
        <p:sp>
          <p:nvSpPr>
            <p:cNvPr id="186" name="Google Shape;186;p16"/>
            <p:cNvSpPr txBox="1"/>
            <p:nvPr/>
          </p:nvSpPr>
          <p:spPr>
            <a:xfrm>
              <a:off x="0" y="1231828"/>
              <a:ext cx="4915800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Alegreya"/>
                  <a:sym typeface="Alegreya"/>
                </a:rPr>
                <a:t>Review current </a:t>
              </a:r>
              <a:r>
                <a:rPr lang="en-US" sz="1800" dirty="0" err="1" smtClean="0">
                  <a:latin typeface="Alegreya"/>
                  <a:sym typeface="Alegreya"/>
                </a:rPr>
                <a:t>chatbot’s</a:t>
              </a:r>
              <a:r>
                <a:rPr lang="en-US" sz="1800" dirty="0" smtClean="0">
                  <a:latin typeface="Alegreya"/>
                  <a:sym typeface="Alegreya"/>
                </a:rPr>
                <a:t> use cases and discussed with stakeholders on what needs to be kept </a:t>
              </a:r>
              <a:endParaRPr sz="1100" dirty="0"/>
            </a:p>
          </p:txBody>
        </p:sp>
      </p:grpSp>
      <p:grpSp>
        <p:nvGrpSpPr>
          <p:cNvPr id="26" name="Google Shape;181;p16"/>
          <p:cNvGrpSpPr/>
          <p:nvPr/>
        </p:nvGrpSpPr>
        <p:grpSpPr>
          <a:xfrm>
            <a:off x="6768862" y="6856526"/>
            <a:ext cx="4366028" cy="4086943"/>
            <a:chOff x="0" y="-241102"/>
            <a:chExt cx="4915800" cy="4355904"/>
          </a:xfrm>
        </p:grpSpPr>
        <p:grpSp>
          <p:nvGrpSpPr>
            <p:cNvPr id="27" name="Google Shape;182;p16"/>
            <p:cNvGrpSpPr/>
            <p:nvPr/>
          </p:nvGrpSpPr>
          <p:grpSpPr>
            <a:xfrm>
              <a:off x="0" y="-241102"/>
              <a:ext cx="4915729" cy="4355904"/>
              <a:chOff x="0" y="-47625"/>
              <a:chExt cx="971008" cy="860425"/>
            </a:xfrm>
          </p:grpSpPr>
          <p:sp>
            <p:nvSpPr>
              <p:cNvPr id="30" name="Google Shape;183;p16"/>
              <p:cNvSpPr/>
              <p:nvPr/>
            </p:nvSpPr>
            <p:spPr>
              <a:xfrm>
                <a:off x="0" y="0"/>
                <a:ext cx="971008" cy="476955"/>
              </a:xfrm>
              <a:custGeom>
                <a:avLst/>
                <a:gdLst/>
                <a:ahLst/>
                <a:cxnLst/>
                <a:rect l="l" t="t" r="r" b="b"/>
                <a:pathLst>
                  <a:path w="971008" h="476955" extrusionOk="0">
                    <a:moveTo>
                      <a:pt x="107095" y="0"/>
                    </a:moveTo>
                    <a:lnTo>
                      <a:pt x="863913" y="0"/>
                    </a:lnTo>
                    <a:cubicBezTo>
                      <a:pt x="892316" y="0"/>
                      <a:pt x="919556" y="11283"/>
                      <a:pt x="939641" y="31367"/>
                    </a:cubicBezTo>
                    <a:cubicBezTo>
                      <a:pt x="959725" y="51452"/>
                      <a:pt x="971008" y="78692"/>
                      <a:pt x="971008" y="107095"/>
                    </a:cubicBezTo>
                    <a:lnTo>
                      <a:pt x="971008" y="369860"/>
                    </a:lnTo>
                    <a:cubicBezTo>
                      <a:pt x="971008" y="429007"/>
                      <a:pt x="923060" y="476955"/>
                      <a:pt x="863913" y="476955"/>
                    </a:cubicBezTo>
                    <a:lnTo>
                      <a:pt x="107095" y="476955"/>
                    </a:lnTo>
                    <a:cubicBezTo>
                      <a:pt x="78692" y="476955"/>
                      <a:pt x="51452" y="465672"/>
                      <a:pt x="31367" y="445588"/>
                    </a:cubicBezTo>
                    <a:cubicBezTo>
                      <a:pt x="11283" y="425504"/>
                      <a:pt x="0" y="398264"/>
                      <a:pt x="0" y="369860"/>
                    </a:cubicBezTo>
                    <a:lnTo>
                      <a:pt x="0" y="107095"/>
                    </a:lnTo>
                    <a:cubicBezTo>
                      <a:pt x="0" y="47948"/>
                      <a:pt x="47948" y="0"/>
                      <a:pt x="107095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" name="Google Shape;185;p16"/>
            <p:cNvSpPr txBox="1"/>
            <p:nvPr/>
          </p:nvSpPr>
          <p:spPr>
            <a:xfrm>
              <a:off x="567679" y="452478"/>
              <a:ext cx="3829505" cy="393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U</a:t>
              </a:r>
              <a:r>
                <a:rPr lang="en-US" sz="2000" b="1" dirty="0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se Case Creation</a:t>
              </a:r>
              <a:endParaRPr sz="1050" dirty="0"/>
            </a:p>
          </p:txBody>
        </p:sp>
        <p:sp>
          <p:nvSpPr>
            <p:cNvPr id="29" name="Google Shape;186;p16"/>
            <p:cNvSpPr txBox="1"/>
            <p:nvPr/>
          </p:nvSpPr>
          <p:spPr>
            <a:xfrm>
              <a:off x="0" y="1231828"/>
              <a:ext cx="4915800" cy="59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Alegreya"/>
                  <a:sym typeface="Alegreya"/>
                </a:rPr>
                <a:t>Replicated and created new use cases for Global Services </a:t>
              </a:r>
              <a:r>
                <a:rPr lang="en-US" sz="1800" dirty="0" err="1" smtClean="0">
                  <a:latin typeface="Alegreya"/>
                  <a:sym typeface="Alegreya"/>
                </a:rPr>
                <a:t>Chatbot</a:t>
              </a:r>
              <a:endParaRPr sz="1100" dirty="0"/>
            </a:p>
          </p:txBody>
        </p:sp>
      </p:grpSp>
      <p:grpSp>
        <p:nvGrpSpPr>
          <p:cNvPr id="32" name="Google Shape;181;p16"/>
          <p:cNvGrpSpPr/>
          <p:nvPr/>
        </p:nvGrpSpPr>
        <p:grpSpPr>
          <a:xfrm>
            <a:off x="12213668" y="6810175"/>
            <a:ext cx="4366028" cy="4086943"/>
            <a:chOff x="0" y="-241102"/>
            <a:chExt cx="4915800" cy="4355904"/>
          </a:xfrm>
        </p:grpSpPr>
        <p:grpSp>
          <p:nvGrpSpPr>
            <p:cNvPr id="33" name="Google Shape;182;p16"/>
            <p:cNvGrpSpPr/>
            <p:nvPr/>
          </p:nvGrpSpPr>
          <p:grpSpPr>
            <a:xfrm>
              <a:off x="0" y="-241102"/>
              <a:ext cx="4915729" cy="4355904"/>
              <a:chOff x="0" y="-47625"/>
              <a:chExt cx="971008" cy="860425"/>
            </a:xfrm>
          </p:grpSpPr>
          <p:sp>
            <p:nvSpPr>
              <p:cNvPr id="36" name="Google Shape;183;p16"/>
              <p:cNvSpPr/>
              <p:nvPr/>
            </p:nvSpPr>
            <p:spPr>
              <a:xfrm>
                <a:off x="0" y="0"/>
                <a:ext cx="971008" cy="476955"/>
              </a:xfrm>
              <a:custGeom>
                <a:avLst/>
                <a:gdLst/>
                <a:ahLst/>
                <a:cxnLst/>
                <a:rect l="l" t="t" r="r" b="b"/>
                <a:pathLst>
                  <a:path w="971008" h="476955" extrusionOk="0">
                    <a:moveTo>
                      <a:pt x="107095" y="0"/>
                    </a:moveTo>
                    <a:lnTo>
                      <a:pt x="863913" y="0"/>
                    </a:lnTo>
                    <a:cubicBezTo>
                      <a:pt x="892316" y="0"/>
                      <a:pt x="919556" y="11283"/>
                      <a:pt x="939641" y="31367"/>
                    </a:cubicBezTo>
                    <a:cubicBezTo>
                      <a:pt x="959725" y="51452"/>
                      <a:pt x="971008" y="78692"/>
                      <a:pt x="971008" y="107095"/>
                    </a:cubicBezTo>
                    <a:lnTo>
                      <a:pt x="971008" y="369860"/>
                    </a:lnTo>
                    <a:cubicBezTo>
                      <a:pt x="971008" y="429007"/>
                      <a:pt x="923060" y="476955"/>
                      <a:pt x="863913" y="476955"/>
                    </a:cubicBezTo>
                    <a:lnTo>
                      <a:pt x="107095" y="476955"/>
                    </a:lnTo>
                    <a:cubicBezTo>
                      <a:pt x="78692" y="476955"/>
                      <a:pt x="51452" y="465672"/>
                      <a:pt x="31367" y="445588"/>
                    </a:cubicBezTo>
                    <a:cubicBezTo>
                      <a:pt x="11283" y="425504"/>
                      <a:pt x="0" y="398264"/>
                      <a:pt x="0" y="369860"/>
                    </a:cubicBezTo>
                    <a:lnTo>
                      <a:pt x="0" y="107095"/>
                    </a:lnTo>
                    <a:cubicBezTo>
                      <a:pt x="0" y="47948"/>
                      <a:pt x="47948" y="0"/>
                      <a:pt x="107095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185;p16"/>
            <p:cNvSpPr txBox="1"/>
            <p:nvPr/>
          </p:nvSpPr>
          <p:spPr>
            <a:xfrm>
              <a:off x="567679" y="452478"/>
              <a:ext cx="3829505" cy="393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smtClean="0">
                  <a:solidFill>
                    <a:srgbClr val="FFFFFF"/>
                  </a:solidFill>
                  <a:latin typeface="Alice"/>
                  <a:ea typeface="Alice"/>
                  <a:sym typeface="Alice"/>
                </a:rPr>
                <a:t>Review Use Case Designs</a:t>
              </a:r>
              <a:endParaRPr sz="1050" dirty="0"/>
            </a:p>
          </p:txBody>
        </p:sp>
        <p:sp>
          <p:nvSpPr>
            <p:cNvPr id="35" name="Google Shape;186;p16"/>
            <p:cNvSpPr txBox="1"/>
            <p:nvPr/>
          </p:nvSpPr>
          <p:spPr>
            <a:xfrm>
              <a:off x="0" y="1231828"/>
              <a:ext cx="4915800" cy="590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Alegreya"/>
                  <a:sym typeface="Alegreya"/>
                </a:rPr>
                <a:t>Reviewed use case design with supervisor to determine next steps</a:t>
              </a:r>
              <a:endParaRPr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316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18"/>
          <p:cNvCxnSpPr/>
          <p:nvPr/>
        </p:nvCxnSpPr>
        <p:spPr>
          <a:xfrm rot="10800000">
            <a:off x="2987275" y="4710345"/>
            <a:ext cx="0" cy="1657057"/>
          </a:xfrm>
          <a:prstGeom prst="straightConnector1">
            <a:avLst/>
          </a:prstGeom>
          <a:noFill/>
          <a:ln w="57150" cap="flat" cmpd="sng">
            <a:solidFill>
              <a:srgbClr val="2A245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18"/>
          <p:cNvCxnSpPr/>
          <p:nvPr/>
        </p:nvCxnSpPr>
        <p:spPr>
          <a:xfrm rot="10800000">
            <a:off x="15421914" y="4800364"/>
            <a:ext cx="0" cy="1657057"/>
          </a:xfrm>
          <a:prstGeom prst="straightConnector1">
            <a:avLst/>
          </a:prstGeom>
          <a:noFill/>
          <a:ln w="57150" cap="flat" cmpd="sng">
            <a:solidFill>
              <a:srgbClr val="2A245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18"/>
          <p:cNvCxnSpPr/>
          <p:nvPr/>
        </p:nvCxnSpPr>
        <p:spPr>
          <a:xfrm>
            <a:off x="4067808" y="9237087"/>
            <a:ext cx="10340150" cy="11688"/>
          </a:xfrm>
          <a:prstGeom prst="straightConnector1">
            <a:avLst/>
          </a:prstGeom>
          <a:noFill/>
          <a:ln w="57150" cap="flat" cmpd="sng">
            <a:solidFill>
              <a:srgbClr val="2A245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18"/>
          <p:cNvCxnSpPr/>
          <p:nvPr/>
        </p:nvCxnSpPr>
        <p:spPr>
          <a:xfrm rot="10800000">
            <a:off x="14379383" y="8121271"/>
            <a:ext cx="0" cy="1096765"/>
          </a:xfrm>
          <a:prstGeom prst="straightConnector1">
            <a:avLst/>
          </a:prstGeom>
          <a:noFill/>
          <a:ln w="57150" cap="flat" cmpd="sng">
            <a:solidFill>
              <a:srgbClr val="2A245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18"/>
          <p:cNvCxnSpPr/>
          <p:nvPr/>
        </p:nvCxnSpPr>
        <p:spPr>
          <a:xfrm rot="10800000">
            <a:off x="4096383" y="8161535"/>
            <a:ext cx="0" cy="1096765"/>
          </a:xfrm>
          <a:prstGeom prst="straightConnector1">
            <a:avLst/>
          </a:prstGeom>
          <a:noFill/>
          <a:ln w="57150" cap="flat" cmpd="sng">
            <a:solidFill>
              <a:srgbClr val="2A245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18"/>
          <p:cNvSpPr txBox="1"/>
          <p:nvPr/>
        </p:nvSpPr>
        <p:spPr>
          <a:xfrm>
            <a:off x="3123882" y="549449"/>
            <a:ext cx="1221390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 smtClean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Design Timeline</a:t>
            </a:r>
            <a:endParaRPr dirty="0"/>
          </a:p>
        </p:txBody>
      </p:sp>
      <p:sp>
        <p:nvSpPr>
          <p:cNvPr id="228" name="Google Shape;228;p18"/>
          <p:cNvSpPr/>
          <p:nvPr/>
        </p:nvSpPr>
        <p:spPr>
          <a:xfrm rot="1634442">
            <a:off x="-4692406" y="-2420335"/>
            <a:ext cx="10096284" cy="7761519"/>
          </a:xfrm>
          <a:custGeom>
            <a:avLst/>
            <a:gdLst/>
            <a:ahLst/>
            <a:cxnLst/>
            <a:rect l="l" t="t" r="r" b="b"/>
            <a:pathLst>
              <a:path w="10096284" h="7761519" extrusionOk="0">
                <a:moveTo>
                  <a:pt x="0" y="0"/>
                </a:moveTo>
                <a:lnTo>
                  <a:pt x="10096285" y="0"/>
                </a:lnTo>
                <a:lnTo>
                  <a:pt x="10096285" y="7761519"/>
                </a:lnTo>
                <a:lnTo>
                  <a:pt x="0" y="7761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9" name="Google Shape;229;p18"/>
          <p:cNvGrpSpPr/>
          <p:nvPr/>
        </p:nvGrpSpPr>
        <p:grpSpPr>
          <a:xfrm>
            <a:off x="1883676" y="2962443"/>
            <a:ext cx="4900509" cy="3941519"/>
            <a:chOff x="0" y="-241101"/>
            <a:chExt cx="5521412" cy="4355898"/>
          </a:xfrm>
        </p:grpSpPr>
        <p:grpSp>
          <p:nvGrpSpPr>
            <p:cNvPr id="230" name="Google Shape;230;p18"/>
            <p:cNvGrpSpPr/>
            <p:nvPr/>
          </p:nvGrpSpPr>
          <p:grpSpPr>
            <a:xfrm>
              <a:off x="0" y="-241101"/>
              <a:ext cx="5168294" cy="4355898"/>
              <a:chOff x="0" y="-47625"/>
              <a:chExt cx="1020898" cy="860425"/>
            </a:xfrm>
          </p:grpSpPr>
          <p:sp>
            <p:nvSpPr>
              <p:cNvPr id="231" name="Google Shape;231;p18"/>
              <p:cNvSpPr/>
              <p:nvPr/>
            </p:nvSpPr>
            <p:spPr>
              <a:xfrm>
                <a:off x="0" y="0"/>
                <a:ext cx="1020898" cy="481587"/>
              </a:xfrm>
              <a:custGeom>
                <a:avLst/>
                <a:gdLst/>
                <a:ahLst/>
                <a:cxnLst/>
                <a:rect l="l" t="t" r="r" b="b"/>
                <a:pathLst>
                  <a:path w="1020898" h="481587" extrusionOk="0">
                    <a:moveTo>
                      <a:pt x="101862" y="0"/>
                    </a:moveTo>
                    <a:lnTo>
                      <a:pt x="919036" y="0"/>
                    </a:lnTo>
                    <a:cubicBezTo>
                      <a:pt x="946051" y="0"/>
                      <a:pt x="971960" y="10732"/>
                      <a:pt x="991063" y="29835"/>
                    </a:cubicBezTo>
                    <a:cubicBezTo>
                      <a:pt x="1010166" y="48937"/>
                      <a:pt x="1020898" y="74846"/>
                      <a:pt x="1020898" y="101862"/>
                    </a:cubicBezTo>
                    <a:lnTo>
                      <a:pt x="1020898" y="379725"/>
                    </a:lnTo>
                    <a:cubicBezTo>
                      <a:pt x="1020898" y="406740"/>
                      <a:pt x="1010166" y="432649"/>
                      <a:pt x="991063" y="451752"/>
                    </a:cubicBezTo>
                    <a:cubicBezTo>
                      <a:pt x="971960" y="470855"/>
                      <a:pt x="946051" y="481587"/>
                      <a:pt x="919036" y="481587"/>
                    </a:cubicBezTo>
                    <a:lnTo>
                      <a:pt x="101862" y="481587"/>
                    </a:lnTo>
                    <a:cubicBezTo>
                      <a:pt x="45605" y="481587"/>
                      <a:pt x="0" y="435982"/>
                      <a:pt x="0" y="379725"/>
                    </a:cubicBezTo>
                    <a:lnTo>
                      <a:pt x="0" y="101862"/>
                    </a:lnTo>
                    <a:cubicBezTo>
                      <a:pt x="0" y="74846"/>
                      <a:pt x="10732" y="48937"/>
                      <a:pt x="29835" y="29835"/>
                    </a:cubicBezTo>
                    <a:cubicBezTo>
                      <a:pt x="48937" y="10732"/>
                      <a:pt x="74846" y="0"/>
                      <a:pt x="101862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" name="Google Shape;233;p18"/>
            <p:cNvSpPr txBox="1"/>
            <p:nvPr/>
          </p:nvSpPr>
          <p:spPr>
            <a:xfrm>
              <a:off x="360409" y="166456"/>
              <a:ext cx="5161003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18"/>
            <p:cNvSpPr txBox="1"/>
            <p:nvPr/>
          </p:nvSpPr>
          <p:spPr>
            <a:xfrm>
              <a:off x="412311" y="1180917"/>
              <a:ext cx="3858110" cy="680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smtClean="0">
                  <a:latin typeface="Alegreya"/>
                  <a:sym typeface="Alegreya"/>
                </a:rPr>
                <a:t>Discussed with stakeholders on which use cases to keep </a:t>
              </a:r>
              <a:endParaRPr sz="2000" dirty="0"/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12276034" y="3008300"/>
            <a:ext cx="4085776" cy="4010654"/>
            <a:chOff x="0" y="-241101"/>
            <a:chExt cx="5447702" cy="4355898"/>
          </a:xfrm>
        </p:grpSpPr>
        <p:grpSp>
          <p:nvGrpSpPr>
            <p:cNvPr id="236" name="Google Shape;236;p18"/>
            <p:cNvGrpSpPr/>
            <p:nvPr/>
          </p:nvGrpSpPr>
          <p:grpSpPr>
            <a:xfrm>
              <a:off x="0" y="-241101"/>
              <a:ext cx="5179315" cy="4355898"/>
              <a:chOff x="0" y="-47625"/>
              <a:chExt cx="1023074" cy="860425"/>
            </a:xfrm>
          </p:grpSpPr>
          <p:sp>
            <p:nvSpPr>
              <p:cNvPr id="237" name="Google Shape;237;p18"/>
              <p:cNvSpPr/>
              <p:nvPr/>
            </p:nvSpPr>
            <p:spPr>
              <a:xfrm>
                <a:off x="0" y="0"/>
                <a:ext cx="1023074" cy="481587"/>
              </a:xfrm>
              <a:custGeom>
                <a:avLst/>
                <a:gdLst/>
                <a:ahLst/>
                <a:cxnLst/>
                <a:rect l="l" t="t" r="r" b="b"/>
                <a:pathLst>
                  <a:path w="1023074" h="481587" extrusionOk="0">
                    <a:moveTo>
                      <a:pt x="101645" y="0"/>
                    </a:moveTo>
                    <a:lnTo>
                      <a:pt x="921429" y="0"/>
                    </a:lnTo>
                    <a:cubicBezTo>
                      <a:pt x="977566" y="0"/>
                      <a:pt x="1023074" y="45508"/>
                      <a:pt x="1023074" y="101645"/>
                    </a:cubicBezTo>
                    <a:lnTo>
                      <a:pt x="1023074" y="379942"/>
                    </a:lnTo>
                    <a:cubicBezTo>
                      <a:pt x="1023074" y="436079"/>
                      <a:pt x="977566" y="481587"/>
                      <a:pt x="921429" y="481587"/>
                    </a:cubicBezTo>
                    <a:lnTo>
                      <a:pt x="101645" y="481587"/>
                    </a:lnTo>
                    <a:cubicBezTo>
                      <a:pt x="45508" y="481587"/>
                      <a:pt x="0" y="436079"/>
                      <a:pt x="0" y="379942"/>
                    </a:cubicBezTo>
                    <a:lnTo>
                      <a:pt x="0" y="101645"/>
                    </a:lnTo>
                    <a:cubicBezTo>
                      <a:pt x="0" y="45508"/>
                      <a:pt x="45508" y="0"/>
                      <a:pt x="101645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18"/>
            <p:cNvSpPr txBox="1"/>
            <p:nvPr/>
          </p:nvSpPr>
          <p:spPr>
            <a:xfrm>
              <a:off x="286699" y="228571"/>
              <a:ext cx="5161003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Created new use cases</a:t>
              </a:r>
              <a:endParaRPr sz="1100" dirty="0"/>
            </a:p>
          </p:txBody>
        </p:sp>
        <p:sp>
          <p:nvSpPr>
            <p:cNvPr id="240" name="Google Shape;240;p18"/>
            <p:cNvSpPr txBox="1"/>
            <p:nvPr/>
          </p:nvSpPr>
          <p:spPr>
            <a:xfrm>
              <a:off x="262115" y="862303"/>
              <a:ext cx="5160901" cy="1002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smtClean="0">
                  <a:latin typeface="Alegreya"/>
                  <a:sym typeface="Alegreya"/>
                </a:rPr>
                <a:t>Created new use cases based on stakeholder requirements. Created conversation paths, options, </a:t>
              </a:r>
              <a:r>
                <a:rPr lang="en-US" sz="2000" dirty="0" err="1" smtClean="0">
                  <a:latin typeface="Alegreya"/>
                  <a:sym typeface="Alegreya"/>
                </a:rPr>
                <a:t>etc</a:t>
              </a:r>
              <a:endParaRPr sz="1200" dirty="0"/>
            </a:p>
          </p:txBody>
        </p:sp>
      </p:grpSp>
      <p:sp>
        <p:nvSpPr>
          <p:cNvPr id="241" name="Google Shape;241;p18"/>
          <p:cNvSpPr/>
          <p:nvPr/>
        </p:nvSpPr>
        <p:spPr>
          <a:xfrm rot="-3348207">
            <a:off x="13722305" y="1982957"/>
            <a:ext cx="10096284" cy="7761519"/>
          </a:xfrm>
          <a:custGeom>
            <a:avLst/>
            <a:gdLst/>
            <a:ahLst/>
            <a:cxnLst/>
            <a:rect l="l" t="t" r="r" b="b"/>
            <a:pathLst>
              <a:path w="10096284" h="7761519" extrusionOk="0">
                <a:moveTo>
                  <a:pt x="0" y="0"/>
                </a:moveTo>
                <a:lnTo>
                  <a:pt x="10096284" y="0"/>
                </a:lnTo>
                <a:lnTo>
                  <a:pt x="10096284" y="7761518"/>
                </a:lnTo>
                <a:lnTo>
                  <a:pt x="0" y="776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42" name="Google Shape;242;p18"/>
          <p:cNvGrpSpPr/>
          <p:nvPr/>
        </p:nvGrpSpPr>
        <p:grpSpPr>
          <a:xfrm>
            <a:off x="12276034" y="6126371"/>
            <a:ext cx="4179908" cy="3266923"/>
            <a:chOff x="0" y="-241101"/>
            <a:chExt cx="5573211" cy="4355898"/>
          </a:xfrm>
        </p:grpSpPr>
        <p:grpSp>
          <p:nvGrpSpPr>
            <p:cNvPr id="243" name="Google Shape;243;p18"/>
            <p:cNvGrpSpPr/>
            <p:nvPr/>
          </p:nvGrpSpPr>
          <p:grpSpPr>
            <a:xfrm>
              <a:off x="0" y="-241101"/>
              <a:ext cx="5179315" cy="4355898"/>
              <a:chOff x="0" y="-47625"/>
              <a:chExt cx="1023074" cy="860425"/>
            </a:xfrm>
          </p:grpSpPr>
          <p:sp>
            <p:nvSpPr>
              <p:cNvPr id="244" name="Google Shape;244;p18"/>
              <p:cNvSpPr/>
              <p:nvPr/>
            </p:nvSpPr>
            <p:spPr>
              <a:xfrm>
                <a:off x="0" y="0"/>
                <a:ext cx="1023074" cy="481587"/>
              </a:xfrm>
              <a:custGeom>
                <a:avLst/>
                <a:gdLst/>
                <a:ahLst/>
                <a:cxnLst/>
                <a:rect l="l" t="t" r="r" b="b"/>
                <a:pathLst>
                  <a:path w="1023074" h="481587" extrusionOk="0">
                    <a:moveTo>
                      <a:pt x="101645" y="0"/>
                    </a:moveTo>
                    <a:lnTo>
                      <a:pt x="921429" y="0"/>
                    </a:lnTo>
                    <a:cubicBezTo>
                      <a:pt x="977566" y="0"/>
                      <a:pt x="1023074" y="45508"/>
                      <a:pt x="1023074" y="101645"/>
                    </a:cubicBezTo>
                    <a:lnTo>
                      <a:pt x="1023074" y="379942"/>
                    </a:lnTo>
                    <a:cubicBezTo>
                      <a:pt x="1023074" y="436079"/>
                      <a:pt x="977566" y="481587"/>
                      <a:pt x="921429" y="481587"/>
                    </a:cubicBezTo>
                    <a:lnTo>
                      <a:pt x="101645" y="481587"/>
                    </a:lnTo>
                    <a:cubicBezTo>
                      <a:pt x="45508" y="481587"/>
                      <a:pt x="0" y="436079"/>
                      <a:pt x="0" y="379942"/>
                    </a:cubicBezTo>
                    <a:lnTo>
                      <a:pt x="0" y="101645"/>
                    </a:lnTo>
                    <a:cubicBezTo>
                      <a:pt x="0" y="45508"/>
                      <a:pt x="45508" y="0"/>
                      <a:pt x="101645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6" name="Google Shape;246;p18"/>
            <p:cNvSpPr txBox="1"/>
            <p:nvPr/>
          </p:nvSpPr>
          <p:spPr>
            <a:xfrm>
              <a:off x="408619" y="227724"/>
              <a:ext cx="5161003" cy="861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dirty="0" smtClean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Review use cases</a:t>
              </a:r>
              <a:endParaRPr dirty="0"/>
            </a:p>
          </p:txBody>
        </p:sp>
        <p:sp>
          <p:nvSpPr>
            <p:cNvPr id="247" name="Google Shape;247;p18"/>
            <p:cNvSpPr txBox="1"/>
            <p:nvPr/>
          </p:nvSpPr>
          <p:spPr>
            <a:xfrm>
              <a:off x="412311" y="1180917"/>
              <a:ext cx="5160900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latin typeface="Alegreya"/>
                  <a:sym typeface="Alegreya"/>
                </a:rPr>
                <a:t>Collaborate with manager to review use cases</a:t>
              </a:r>
              <a:endParaRPr dirty="0"/>
            </a:p>
          </p:txBody>
        </p:sp>
      </p:grpSp>
      <p:grpSp>
        <p:nvGrpSpPr>
          <p:cNvPr id="248" name="Google Shape;248;p18"/>
          <p:cNvGrpSpPr/>
          <p:nvPr/>
        </p:nvGrpSpPr>
        <p:grpSpPr>
          <a:xfrm>
            <a:off x="1883677" y="6186576"/>
            <a:ext cx="4177216" cy="3266923"/>
            <a:chOff x="0" y="-241101"/>
            <a:chExt cx="5569622" cy="4355898"/>
          </a:xfrm>
        </p:grpSpPr>
        <p:grpSp>
          <p:nvGrpSpPr>
            <p:cNvPr id="249" name="Google Shape;249;p18"/>
            <p:cNvGrpSpPr/>
            <p:nvPr/>
          </p:nvGrpSpPr>
          <p:grpSpPr>
            <a:xfrm>
              <a:off x="0" y="-241101"/>
              <a:ext cx="5168294" cy="4355898"/>
              <a:chOff x="0" y="-47625"/>
              <a:chExt cx="1020898" cy="860425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0" y="0"/>
                <a:ext cx="1020898" cy="481587"/>
              </a:xfrm>
              <a:custGeom>
                <a:avLst/>
                <a:gdLst/>
                <a:ahLst/>
                <a:cxnLst/>
                <a:rect l="l" t="t" r="r" b="b"/>
                <a:pathLst>
                  <a:path w="1020898" h="481587" extrusionOk="0">
                    <a:moveTo>
                      <a:pt x="101862" y="0"/>
                    </a:moveTo>
                    <a:lnTo>
                      <a:pt x="919036" y="0"/>
                    </a:lnTo>
                    <a:cubicBezTo>
                      <a:pt x="946051" y="0"/>
                      <a:pt x="971960" y="10732"/>
                      <a:pt x="991063" y="29835"/>
                    </a:cubicBezTo>
                    <a:cubicBezTo>
                      <a:pt x="1010166" y="48937"/>
                      <a:pt x="1020898" y="74846"/>
                      <a:pt x="1020898" y="101862"/>
                    </a:cubicBezTo>
                    <a:lnTo>
                      <a:pt x="1020898" y="379725"/>
                    </a:lnTo>
                    <a:cubicBezTo>
                      <a:pt x="1020898" y="406740"/>
                      <a:pt x="1010166" y="432649"/>
                      <a:pt x="991063" y="451752"/>
                    </a:cubicBezTo>
                    <a:cubicBezTo>
                      <a:pt x="971960" y="470855"/>
                      <a:pt x="946051" y="481587"/>
                      <a:pt x="919036" y="481587"/>
                    </a:cubicBezTo>
                    <a:lnTo>
                      <a:pt x="101862" y="481587"/>
                    </a:lnTo>
                    <a:cubicBezTo>
                      <a:pt x="45605" y="481587"/>
                      <a:pt x="0" y="435982"/>
                      <a:pt x="0" y="379725"/>
                    </a:cubicBezTo>
                    <a:lnTo>
                      <a:pt x="0" y="101862"/>
                    </a:lnTo>
                    <a:cubicBezTo>
                      <a:pt x="0" y="74846"/>
                      <a:pt x="10732" y="48937"/>
                      <a:pt x="29835" y="29835"/>
                    </a:cubicBezTo>
                    <a:cubicBezTo>
                      <a:pt x="48937" y="10732"/>
                      <a:pt x="74846" y="0"/>
                      <a:pt x="101862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2" name="Google Shape;252;p18"/>
            <p:cNvSpPr txBox="1"/>
            <p:nvPr/>
          </p:nvSpPr>
          <p:spPr>
            <a:xfrm>
              <a:off x="408619" y="227724"/>
              <a:ext cx="5161003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Alice"/>
                  <a:ea typeface="Alice"/>
                  <a:cs typeface="Alice"/>
                </a:rPr>
                <a:t>Compare Use Cases</a:t>
              </a:r>
            </a:p>
          </p:txBody>
        </p:sp>
        <p:sp>
          <p:nvSpPr>
            <p:cNvPr id="253" name="Google Shape;253;p18"/>
            <p:cNvSpPr txBox="1"/>
            <p:nvPr/>
          </p:nvSpPr>
          <p:spPr>
            <a:xfrm>
              <a:off x="412312" y="1180917"/>
              <a:ext cx="4735608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Alegreya"/>
                  <a:sym typeface="Alegreya"/>
                </a:rPr>
                <a:t>Compare Avaya Cloud Services and my bot for any similarities and replicated use cases</a:t>
              </a:r>
              <a:endParaRPr sz="1100" dirty="0"/>
            </a:p>
          </p:txBody>
        </p:sp>
      </p:grpSp>
      <p:sp>
        <p:nvSpPr>
          <p:cNvPr id="254" name="Google Shape;254;p18"/>
          <p:cNvSpPr/>
          <p:nvPr/>
        </p:nvSpPr>
        <p:spPr>
          <a:xfrm>
            <a:off x="6040038" y="1817297"/>
            <a:ext cx="5331698" cy="10403313"/>
          </a:xfrm>
          <a:custGeom>
            <a:avLst/>
            <a:gdLst/>
            <a:ahLst/>
            <a:cxnLst/>
            <a:rect l="l" t="t" r="r" b="b"/>
            <a:pathLst>
              <a:path w="5331698" h="10403313" extrusionOk="0">
                <a:moveTo>
                  <a:pt x="0" y="0"/>
                </a:moveTo>
                <a:lnTo>
                  <a:pt x="5331698" y="0"/>
                </a:lnTo>
                <a:lnTo>
                  <a:pt x="5331698" y="10403313"/>
                </a:lnTo>
                <a:lnTo>
                  <a:pt x="0" y="10403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5" name="Google Shape;255;p18"/>
          <p:cNvSpPr/>
          <p:nvPr/>
        </p:nvSpPr>
        <p:spPr>
          <a:xfrm>
            <a:off x="1771199" y="8879994"/>
            <a:ext cx="1608188" cy="397356"/>
          </a:xfrm>
          <a:custGeom>
            <a:avLst/>
            <a:gdLst/>
            <a:ahLst/>
            <a:cxnLst/>
            <a:rect l="l" t="t" r="r" b="b"/>
            <a:pathLst>
              <a:path w="1608188" h="397356" extrusionOk="0">
                <a:moveTo>
                  <a:pt x="0" y="0"/>
                </a:moveTo>
                <a:lnTo>
                  <a:pt x="1608187" y="0"/>
                </a:lnTo>
                <a:lnTo>
                  <a:pt x="1608187" y="397356"/>
                </a:lnTo>
                <a:lnTo>
                  <a:pt x="0" y="397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18"/>
          <p:cNvSpPr/>
          <p:nvPr/>
        </p:nvSpPr>
        <p:spPr>
          <a:xfrm>
            <a:off x="14640165" y="2429657"/>
            <a:ext cx="1563498" cy="312700"/>
          </a:xfrm>
          <a:custGeom>
            <a:avLst/>
            <a:gdLst/>
            <a:ahLst/>
            <a:cxnLst/>
            <a:rect l="l" t="t" r="r" b="b"/>
            <a:pathLst>
              <a:path w="1563498" h="312700" extrusionOk="0">
                <a:moveTo>
                  <a:pt x="0" y="0"/>
                </a:moveTo>
                <a:lnTo>
                  <a:pt x="1563498" y="0"/>
                </a:lnTo>
                <a:lnTo>
                  <a:pt x="1563498" y="312699"/>
                </a:lnTo>
                <a:lnTo>
                  <a:pt x="0" y="312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Rectangle 1"/>
          <p:cNvSpPr/>
          <p:nvPr/>
        </p:nvSpPr>
        <p:spPr>
          <a:xfrm>
            <a:off x="2049709" y="3213515"/>
            <a:ext cx="184731" cy="568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</a:pPr>
            <a:endParaRPr lang="en-US" sz="2800" b="1" dirty="0">
              <a:solidFill>
                <a:srgbClr val="FFFFFF"/>
              </a:solidFill>
              <a:latin typeface="Alice"/>
              <a:ea typeface="Alice"/>
              <a:cs typeface="Alice"/>
            </a:endParaRPr>
          </a:p>
        </p:txBody>
      </p:sp>
      <p:sp>
        <p:nvSpPr>
          <p:cNvPr id="38" name="Google Shape;239;p18"/>
          <p:cNvSpPr txBox="1"/>
          <p:nvPr/>
        </p:nvSpPr>
        <p:spPr>
          <a:xfrm>
            <a:off x="2249621" y="3502567"/>
            <a:ext cx="387075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smtClean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Stakeholder Discussion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82945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5"/>
          <p:cNvGrpSpPr/>
          <p:nvPr/>
        </p:nvGrpSpPr>
        <p:grpSpPr>
          <a:xfrm>
            <a:off x="8601954" y="767349"/>
            <a:ext cx="8535169" cy="3591927"/>
            <a:chOff x="0" y="-47625"/>
            <a:chExt cx="2247946" cy="946022"/>
          </a:xfrm>
        </p:grpSpPr>
        <p:sp>
          <p:nvSpPr>
            <p:cNvPr id="161" name="Google Shape;161;p15"/>
            <p:cNvSpPr/>
            <p:nvPr/>
          </p:nvSpPr>
          <p:spPr>
            <a:xfrm>
              <a:off x="0" y="0"/>
              <a:ext cx="2247946" cy="898397"/>
            </a:xfrm>
            <a:custGeom>
              <a:avLst/>
              <a:gdLst/>
              <a:ahLst/>
              <a:cxnLst/>
              <a:rect l="l" t="t" r="r" b="b"/>
              <a:pathLst>
                <a:path w="2247946" h="898397" extrusionOk="0">
                  <a:moveTo>
                    <a:pt x="46260" y="0"/>
                  </a:moveTo>
                  <a:lnTo>
                    <a:pt x="2201686" y="0"/>
                  </a:lnTo>
                  <a:cubicBezTo>
                    <a:pt x="2227235" y="0"/>
                    <a:pt x="2247946" y="20711"/>
                    <a:pt x="2247946" y="46260"/>
                  </a:cubicBezTo>
                  <a:lnTo>
                    <a:pt x="2247946" y="852137"/>
                  </a:lnTo>
                  <a:cubicBezTo>
                    <a:pt x="2247946" y="864406"/>
                    <a:pt x="2243072" y="876172"/>
                    <a:pt x="2234397" y="884848"/>
                  </a:cubicBezTo>
                  <a:cubicBezTo>
                    <a:pt x="2225721" y="893523"/>
                    <a:pt x="2213955" y="898397"/>
                    <a:pt x="2201686" y="898397"/>
                  </a:cubicBezTo>
                  <a:lnTo>
                    <a:pt x="46260" y="898397"/>
                  </a:lnTo>
                  <a:cubicBezTo>
                    <a:pt x="33991" y="898397"/>
                    <a:pt x="22225" y="893523"/>
                    <a:pt x="13549" y="884848"/>
                  </a:cubicBezTo>
                  <a:cubicBezTo>
                    <a:pt x="4874" y="876172"/>
                    <a:pt x="0" y="864406"/>
                    <a:pt x="0" y="852137"/>
                  </a:cubicBezTo>
                  <a:lnTo>
                    <a:pt x="0" y="46260"/>
                  </a:lnTo>
                  <a:cubicBezTo>
                    <a:pt x="0" y="33991"/>
                    <a:pt x="4874" y="22225"/>
                    <a:pt x="13549" y="13549"/>
                  </a:cubicBezTo>
                  <a:cubicBezTo>
                    <a:pt x="22225" y="4874"/>
                    <a:pt x="33991" y="0"/>
                    <a:pt x="46260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5"/>
          <p:cNvGrpSpPr/>
          <p:nvPr/>
        </p:nvGrpSpPr>
        <p:grpSpPr>
          <a:xfrm>
            <a:off x="10381148" y="4819644"/>
            <a:ext cx="6531639" cy="5253996"/>
            <a:chOff x="0" y="-47625"/>
            <a:chExt cx="1240434" cy="860425"/>
          </a:xfrm>
        </p:grpSpPr>
        <p:sp>
          <p:nvSpPr>
            <p:cNvPr id="164" name="Google Shape;164;p15"/>
            <p:cNvSpPr/>
            <p:nvPr/>
          </p:nvSpPr>
          <p:spPr>
            <a:xfrm>
              <a:off x="0" y="0"/>
              <a:ext cx="1240434" cy="457754"/>
            </a:xfrm>
            <a:custGeom>
              <a:avLst/>
              <a:gdLst/>
              <a:ahLst/>
              <a:cxnLst/>
              <a:rect l="l" t="t" r="r" b="b"/>
              <a:pathLst>
                <a:path w="1240434" h="457754" extrusionOk="0">
                  <a:moveTo>
                    <a:pt x="83834" y="0"/>
                  </a:moveTo>
                  <a:lnTo>
                    <a:pt x="1156600" y="0"/>
                  </a:lnTo>
                  <a:cubicBezTo>
                    <a:pt x="1202900" y="0"/>
                    <a:pt x="1240434" y="37534"/>
                    <a:pt x="1240434" y="83834"/>
                  </a:cubicBezTo>
                  <a:lnTo>
                    <a:pt x="1240434" y="373920"/>
                  </a:lnTo>
                  <a:cubicBezTo>
                    <a:pt x="1240434" y="420220"/>
                    <a:pt x="1202900" y="457754"/>
                    <a:pt x="1156600" y="457754"/>
                  </a:cubicBezTo>
                  <a:lnTo>
                    <a:pt x="83834" y="457754"/>
                  </a:lnTo>
                  <a:cubicBezTo>
                    <a:pt x="37534" y="457754"/>
                    <a:pt x="0" y="420220"/>
                    <a:pt x="0" y="373920"/>
                  </a:cubicBezTo>
                  <a:lnTo>
                    <a:pt x="0" y="83834"/>
                  </a:lnTo>
                  <a:cubicBezTo>
                    <a:pt x="0" y="37534"/>
                    <a:pt x="37534" y="0"/>
                    <a:pt x="8383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5"/>
          <p:cNvSpPr txBox="1"/>
          <p:nvPr/>
        </p:nvSpPr>
        <p:spPr>
          <a:xfrm>
            <a:off x="10386969" y="5057147"/>
            <a:ext cx="6295431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Worked to figure out how to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integrate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Avaya’s generative AI with current GSS </a:t>
            </a:r>
            <a:r>
              <a:rPr lang="en-US" sz="2800" b="0" i="0" u="none" strike="noStrike" cap="none" dirty="0" err="1" smtClean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chatbot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for use cases that couldn’t be covered.</a:t>
            </a:r>
            <a:endParaRPr dirty="0"/>
          </a:p>
        </p:txBody>
      </p:sp>
      <p:sp>
        <p:nvSpPr>
          <p:cNvPr id="167" name="Google Shape;167;p15"/>
          <p:cNvSpPr/>
          <p:nvPr/>
        </p:nvSpPr>
        <p:spPr>
          <a:xfrm>
            <a:off x="6198926" y="1896595"/>
            <a:ext cx="3631253" cy="7158384"/>
          </a:xfrm>
          <a:custGeom>
            <a:avLst/>
            <a:gdLst/>
            <a:ahLst/>
            <a:cxnLst/>
            <a:rect l="l" t="t" r="r" b="b"/>
            <a:pathLst>
              <a:path w="3631253" h="7158384" extrusionOk="0">
                <a:moveTo>
                  <a:pt x="0" y="0"/>
                </a:moveTo>
                <a:lnTo>
                  <a:pt x="3631253" y="0"/>
                </a:lnTo>
                <a:lnTo>
                  <a:pt x="3631253" y="7158384"/>
                </a:lnTo>
                <a:lnTo>
                  <a:pt x="0" y="7158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15"/>
          <p:cNvSpPr/>
          <p:nvPr/>
        </p:nvSpPr>
        <p:spPr>
          <a:xfrm>
            <a:off x="2217695" y="781627"/>
            <a:ext cx="3192049" cy="746142"/>
          </a:xfrm>
          <a:custGeom>
            <a:avLst/>
            <a:gdLst/>
            <a:ahLst/>
            <a:cxnLst/>
            <a:rect l="l" t="t" r="r" b="b"/>
            <a:pathLst>
              <a:path w="3192049" h="746142" extrusionOk="0">
                <a:moveTo>
                  <a:pt x="0" y="0"/>
                </a:moveTo>
                <a:lnTo>
                  <a:pt x="3192049" y="0"/>
                </a:lnTo>
                <a:lnTo>
                  <a:pt x="3192049" y="746142"/>
                </a:lnTo>
                <a:lnTo>
                  <a:pt x="0" y="746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15"/>
          <p:cNvSpPr/>
          <p:nvPr/>
        </p:nvSpPr>
        <p:spPr>
          <a:xfrm rot="690074">
            <a:off x="12575115" y="8634709"/>
            <a:ext cx="21606573" cy="3907189"/>
          </a:xfrm>
          <a:custGeom>
            <a:avLst/>
            <a:gdLst/>
            <a:ahLst/>
            <a:cxnLst/>
            <a:rect l="l" t="t" r="r" b="b"/>
            <a:pathLst>
              <a:path w="21606573" h="3907189" extrusionOk="0">
                <a:moveTo>
                  <a:pt x="0" y="0"/>
                </a:moveTo>
                <a:lnTo>
                  <a:pt x="21606574" y="0"/>
                </a:lnTo>
                <a:lnTo>
                  <a:pt x="21606574" y="3907189"/>
                </a:lnTo>
                <a:lnTo>
                  <a:pt x="0" y="3907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p15"/>
          <p:cNvSpPr txBox="1"/>
          <p:nvPr/>
        </p:nvSpPr>
        <p:spPr>
          <a:xfrm>
            <a:off x="8826288" y="1501201"/>
            <a:ext cx="80865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smtClean="0">
                <a:solidFill>
                  <a:srgbClr val="07687F"/>
                </a:solidFill>
                <a:latin typeface="Alfa Slab One"/>
                <a:sym typeface="Alfa Slab One"/>
              </a:rPr>
              <a:t>Generative AI</a:t>
            </a:r>
            <a:endParaRPr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2" y="1667173"/>
            <a:ext cx="5214491" cy="69526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874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3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121" name="Google Shape;121;p13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3"/>
          <p:cNvGrpSpPr/>
          <p:nvPr/>
        </p:nvGrpSpPr>
        <p:grpSpPr>
          <a:xfrm>
            <a:off x="1028700" y="2143438"/>
            <a:ext cx="9412121" cy="5738191"/>
            <a:chOff x="0" y="-47625"/>
            <a:chExt cx="1682530" cy="1025771"/>
          </a:xfrm>
        </p:grpSpPr>
        <p:sp>
          <p:nvSpPr>
            <p:cNvPr id="124" name="Google Shape;124;p13"/>
            <p:cNvSpPr/>
            <p:nvPr/>
          </p:nvSpPr>
          <p:spPr>
            <a:xfrm>
              <a:off x="0" y="0"/>
              <a:ext cx="1682530" cy="978146"/>
            </a:xfrm>
            <a:custGeom>
              <a:avLst/>
              <a:gdLst/>
              <a:ahLst/>
              <a:cxnLst/>
              <a:rect l="l" t="t" r="r" b="b"/>
              <a:pathLst>
                <a:path w="1682530" h="978146" extrusionOk="0">
                  <a:moveTo>
                    <a:pt x="41950" y="0"/>
                  </a:moveTo>
                  <a:lnTo>
                    <a:pt x="1640580" y="0"/>
                  </a:lnTo>
                  <a:cubicBezTo>
                    <a:pt x="1663749" y="0"/>
                    <a:pt x="1682530" y="18782"/>
                    <a:pt x="1682530" y="41950"/>
                  </a:cubicBezTo>
                  <a:lnTo>
                    <a:pt x="1682530" y="936196"/>
                  </a:lnTo>
                  <a:cubicBezTo>
                    <a:pt x="1682530" y="959364"/>
                    <a:pt x="1663749" y="978146"/>
                    <a:pt x="1640580" y="978146"/>
                  </a:cubicBezTo>
                  <a:lnTo>
                    <a:pt x="41950" y="978146"/>
                  </a:lnTo>
                  <a:cubicBezTo>
                    <a:pt x="18782" y="978146"/>
                    <a:pt x="0" y="959364"/>
                    <a:pt x="0" y="936196"/>
                  </a:cubicBezTo>
                  <a:lnTo>
                    <a:pt x="0" y="41950"/>
                  </a:lnTo>
                  <a:cubicBezTo>
                    <a:pt x="0" y="18782"/>
                    <a:pt x="18782" y="0"/>
                    <a:pt x="41950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825" tIns="74825" rIns="74825" bIns="74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3"/>
          <p:cNvSpPr txBox="1"/>
          <p:nvPr/>
        </p:nvSpPr>
        <p:spPr>
          <a:xfrm>
            <a:off x="1996482" y="6137874"/>
            <a:ext cx="7158088" cy="76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 smtClean="0">
                <a:latin typeface="Alegreya"/>
                <a:sym typeface="Alegreya"/>
              </a:rPr>
              <a:t>Analyzing transcripts of data and finding which words were recognized by the IVR system</a:t>
            </a:r>
            <a:endParaRPr dirty="0"/>
          </a:p>
        </p:txBody>
      </p:sp>
      <p:sp>
        <p:nvSpPr>
          <p:cNvPr id="127" name="Google Shape;127;p13"/>
          <p:cNvSpPr txBox="1"/>
          <p:nvPr/>
        </p:nvSpPr>
        <p:spPr>
          <a:xfrm>
            <a:off x="1761056" y="4749825"/>
            <a:ext cx="79473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 smtClean="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IVR Tuning</a:t>
            </a:r>
            <a:endParaRPr dirty="0"/>
          </a:p>
        </p:txBody>
      </p:sp>
      <p:sp>
        <p:nvSpPr>
          <p:cNvPr id="128" name="Google Shape;128;p13"/>
          <p:cNvSpPr txBox="1"/>
          <p:nvPr/>
        </p:nvSpPr>
        <p:spPr>
          <a:xfrm>
            <a:off x="4894942" y="3167996"/>
            <a:ext cx="17538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3D339"/>
                </a:solidFill>
                <a:latin typeface="Alfa Slab One"/>
                <a:sym typeface="Alfa Slab One"/>
              </a:rPr>
              <a:t>2</a:t>
            </a:r>
            <a:endParaRPr dirty="0"/>
          </a:p>
        </p:txBody>
      </p:sp>
      <p:sp>
        <p:nvSpPr>
          <p:cNvPr id="129" name="Google Shape;129;p13"/>
          <p:cNvSpPr/>
          <p:nvPr/>
        </p:nvSpPr>
        <p:spPr>
          <a:xfrm>
            <a:off x="9344969" y="921282"/>
            <a:ext cx="7914331" cy="7271291"/>
          </a:xfrm>
          <a:custGeom>
            <a:avLst/>
            <a:gdLst/>
            <a:ahLst/>
            <a:cxnLst/>
            <a:rect l="l" t="t" r="r" b="b"/>
            <a:pathLst>
              <a:path w="7914331" h="7271291" extrusionOk="0">
                <a:moveTo>
                  <a:pt x="0" y="0"/>
                </a:moveTo>
                <a:lnTo>
                  <a:pt x="7914331" y="0"/>
                </a:lnTo>
                <a:lnTo>
                  <a:pt x="7914331" y="7271291"/>
                </a:lnTo>
                <a:lnTo>
                  <a:pt x="0" y="7271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3"/>
          <p:cNvSpPr/>
          <p:nvPr/>
        </p:nvSpPr>
        <p:spPr>
          <a:xfrm rot="9136890">
            <a:off x="-188710" y="-2048453"/>
            <a:ext cx="17113653" cy="3401338"/>
          </a:xfrm>
          <a:custGeom>
            <a:avLst/>
            <a:gdLst/>
            <a:ahLst/>
            <a:cxnLst/>
            <a:rect l="l" t="t" r="r" b="b"/>
            <a:pathLst>
              <a:path w="17118361" h="3402274" extrusionOk="0">
                <a:moveTo>
                  <a:pt x="0" y="0"/>
                </a:moveTo>
                <a:lnTo>
                  <a:pt x="17118361" y="0"/>
                </a:lnTo>
                <a:lnTo>
                  <a:pt x="17118361" y="3402275"/>
                </a:lnTo>
                <a:lnTo>
                  <a:pt x="0" y="3402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13"/>
          <p:cNvSpPr/>
          <p:nvPr/>
        </p:nvSpPr>
        <p:spPr>
          <a:xfrm>
            <a:off x="4175599" y="8372848"/>
            <a:ext cx="2711450" cy="669954"/>
          </a:xfrm>
          <a:custGeom>
            <a:avLst/>
            <a:gdLst/>
            <a:ahLst/>
            <a:cxnLst/>
            <a:rect l="l" t="t" r="r" b="b"/>
            <a:pathLst>
              <a:path w="2711450" h="669954" extrusionOk="0">
                <a:moveTo>
                  <a:pt x="0" y="0"/>
                </a:moveTo>
                <a:lnTo>
                  <a:pt x="2711451" y="0"/>
                </a:lnTo>
                <a:lnTo>
                  <a:pt x="2711451" y="669954"/>
                </a:lnTo>
                <a:lnTo>
                  <a:pt x="0" y="669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13"/>
          <p:cNvSpPr/>
          <p:nvPr/>
        </p:nvSpPr>
        <p:spPr>
          <a:xfrm rot="-8006040">
            <a:off x="11698931" y="8161983"/>
            <a:ext cx="4455819" cy="2192634"/>
          </a:xfrm>
          <a:custGeom>
            <a:avLst/>
            <a:gdLst/>
            <a:ahLst/>
            <a:cxnLst/>
            <a:rect l="l" t="t" r="r" b="b"/>
            <a:pathLst>
              <a:path w="4455819" h="2192634" extrusionOk="0">
                <a:moveTo>
                  <a:pt x="0" y="0"/>
                </a:moveTo>
                <a:lnTo>
                  <a:pt x="4455819" y="0"/>
                </a:lnTo>
                <a:lnTo>
                  <a:pt x="4455819" y="2192634"/>
                </a:lnTo>
                <a:lnTo>
                  <a:pt x="0" y="2192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784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31"/>
          <p:cNvGrpSpPr/>
          <p:nvPr/>
        </p:nvGrpSpPr>
        <p:grpSpPr>
          <a:xfrm>
            <a:off x="334526" y="2551580"/>
            <a:ext cx="7982230" cy="7078726"/>
            <a:chOff x="0" y="-47625"/>
            <a:chExt cx="2102316" cy="1864356"/>
          </a:xfrm>
        </p:grpSpPr>
        <p:sp>
          <p:nvSpPr>
            <p:cNvPr id="561" name="Google Shape;561;p31"/>
            <p:cNvSpPr/>
            <p:nvPr/>
          </p:nvSpPr>
          <p:spPr>
            <a:xfrm>
              <a:off x="0" y="0"/>
              <a:ext cx="2102316" cy="1816731"/>
            </a:xfrm>
            <a:custGeom>
              <a:avLst/>
              <a:gdLst/>
              <a:ahLst/>
              <a:cxnLst/>
              <a:rect l="l" t="t" r="r" b="b"/>
              <a:pathLst>
                <a:path w="2102316" h="1816731" extrusionOk="0">
                  <a:moveTo>
                    <a:pt x="49465" y="0"/>
                  </a:moveTo>
                  <a:lnTo>
                    <a:pt x="2052851" y="0"/>
                  </a:lnTo>
                  <a:cubicBezTo>
                    <a:pt x="2065970" y="0"/>
                    <a:pt x="2078551" y="5211"/>
                    <a:pt x="2087828" y="14488"/>
                  </a:cubicBezTo>
                  <a:cubicBezTo>
                    <a:pt x="2097104" y="23764"/>
                    <a:pt x="2102316" y="36346"/>
                    <a:pt x="2102316" y="49465"/>
                  </a:cubicBezTo>
                  <a:lnTo>
                    <a:pt x="2102316" y="1767266"/>
                  </a:lnTo>
                  <a:cubicBezTo>
                    <a:pt x="2102316" y="1780385"/>
                    <a:pt x="2097104" y="1792967"/>
                    <a:pt x="2087828" y="1802243"/>
                  </a:cubicBezTo>
                  <a:cubicBezTo>
                    <a:pt x="2078551" y="1811519"/>
                    <a:pt x="2065970" y="1816731"/>
                    <a:pt x="2052851" y="1816731"/>
                  </a:cubicBezTo>
                  <a:lnTo>
                    <a:pt x="49465" y="1816731"/>
                  </a:lnTo>
                  <a:cubicBezTo>
                    <a:pt x="36346" y="1816731"/>
                    <a:pt x="23764" y="1811519"/>
                    <a:pt x="14488" y="1802243"/>
                  </a:cubicBezTo>
                  <a:cubicBezTo>
                    <a:pt x="5211" y="1792967"/>
                    <a:pt x="0" y="1780385"/>
                    <a:pt x="0" y="1767266"/>
                  </a:cubicBezTo>
                  <a:lnTo>
                    <a:pt x="0" y="49465"/>
                  </a:lnTo>
                  <a:cubicBezTo>
                    <a:pt x="0" y="36346"/>
                    <a:pt x="5211" y="23764"/>
                    <a:pt x="14488" y="14488"/>
                  </a:cubicBezTo>
                  <a:cubicBezTo>
                    <a:pt x="23764" y="5211"/>
                    <a:pt x="36346" y="0"/>
                    <a:pt x="49465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31"/>
          <p:cNvSpPr txBox="1"/>
          <p:nvPr/>
        </p:nvSpPr>
        <p:spPr>
          <a:xfrm>
            <a:off x="1204625" y="3091220"/>
            <a:ext cx="5059200" cy="528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Avaya had worked with many clients across many industries. I helped by checking systems by checking tran</a:t>
            </a:r>
            <a:r>
              <a:rPr lang="en-US" sz="2400" dirty="0" smtClean="0">
                <a:latin typeface="Alice"/>
                <a:ea typeface="Alice"/>
                <a:cs typeface="Alice"/>
                <a:sym typeface="Alice"/>
              </a:rPr>
              <a:t>scripts. In some cases, I provided recommendations for grammar/usability improvements</a:t>
            </a:r>
            <a:endParaRPr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grpSp>
        <p:nvGrpSpPr>
          <p:cNvPr id="566" name="Google Shape;566;p31"/>
          <p:cNvGrpSpPr/>
          <p:nvPr/>
        </p:nvGrpSpPr>
        <p:grpSpPr>
          <a:xfrm>
            <a:off x="334526" y="594450"/>
            <a:ext cx="7982230" cy="3266928"/>
            <a:chOff x="0" y="-47625"/>
            <a:chExt cx="2102316" cy="860425"/>
          </a:xfrm>
        </p:grpSpPr>
        <p:sp>
          <p:nvSpPr>
            <p:cNvPr id="567" name="Google Shape;567;p31"/>
            <p:cNvSpPr/>
            <p:nvPr/>
          </p:nvSpPr>
          <p:spPr>
            <a:xfrm>
              <a:off x="0" y="0"/>
              <a:ext cx="2102316" cy="458928"/>
            </a:xfrm>
            <a:custGeom>
              <a:avLst/>
              <a:gdLst/>
              <a:ahLst/>
              <a:cxnLst/>
              <a:rect l="l" t="t" r="r" b="b"/>
              <a:pathLst>
                <a:path w="2102316" h="458928" extrusionOk="0">
                  <a:moveTo>
                    <a:pt x="49465" y="0"/>
                  </a:moveTo>
                  <a:lnTo>
                    <a:pt x="2052851" y="0"/>
                  </a:lnTo>
                  <a:cubicBezTo>
                    <a:pt x="2065970" y="0"/>
                    <a:pt x="2078551" y="5211"/>
                    <a:pt x="2087828" y="14488"/>
                  </a:cubicBezTo>
                  <a:cubicBezTo>
                    <a:pt x="2097104" y="23764"/>
                    <a:pt x="2102316" y="36346"/>
                    <a:pt x="2102316" y="49465"/>
                  </a:cubicBezTo>
                  <a:lnTo>
                    <a:pt x="2102316" y="409464"/>
                  </a:lnTo>
                  <a:cubicBezTo>
                    <a:pt x="2102316" y="422582"/>
                    <a:pt x="2097104" y="435164"/>
                    <a:pt x="2087828" y="444440"/>
                  </a:cubicBezTo>
                  <a:cubicBezTo>
                    <a:pt x="2078551" y="453717"/>
                    <a:pt x="2065970" y="458928"/>
                    <a:pt x="2052851" y="458928"/>
                  </a:cubicBezTo>
                  <a:lnTo>
                    <a:pt x="49465" y="458928"/>
                  </a:lnTo>
                  <a:cubicBezTo>
                    <a:pt x="36346" y="458928"/>
                    <a:pt x="23764" y="453717"/>
                    <a:pt x="14488" y="444440"/>
                  </a:cubicBezTo>
                  <a:cubicBezTo>
                    <a:pt x="5211" y="435164"/>
                    <a:pt x="0" y="422582"/>
                    <a:pt x="0" y="409464"/>
                  </a:cubicBezTo>
                  <a:lnTo>
                    <a:pt x="0" y="49465"/>
                  </a:lnTo>
                  <a:cubicBezTo>
                    <a:pt x="0" y="36346"/>
                    <a:pt x="5211" y="23764"/>
                    <a:pt x="14488" y="14488"/>
                  </a:cubicBezTo>
                  <a:cubicBezTo>
                    <a:pt x="23764" y="5211"/>
                    <a:pt x="36346" y="0"/>
                    <a:pt x="49465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31"/>
          <p:cNvSpPr txBox="1"/>
          <p:nvPr/>
        </p:nvSpPr>
        <p:spPr>
          <a:xfrm>
            <a:off x="773070" y="1127409"/>
            <a:ext cx="7935043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 smtClean="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What is it?</a:t>
            </a:r>
            <a:endParaRPr dirty="0"/>
          </a:p>
        </p:txBody>
      </p:sp>
      <p:sp>
        <p:nvSpPr>
          <p:cNvPr id="570" name="Google Shape;570;p31"/>
          <p:cNvSpPr/>
          <p:nvPr/>
        </p:nvSpPr>
        <p:spPr>
          <a:xfrm>
            <a:off x="15548460" y="3126686"/>
            <a:ext cx="1710840" cy="1571834"/>
          </a:xfrm>
          <a:custGeom>
            <a:avLst/>
            <a:gdLst/>
            <a:ahLst/>
            <a:cxnLst/>
            <a:rect l="l" t="t" r="r" b="b"/>
            <a:pathLst>
              <a:path w="1710840" h="1571834" extrusionOk="0">
                <a:moveTo>
                  <a:pt x="0" y="0"/>
                </a:moveTo>
                <a:lnTo>
                  <a:pt x="1710840" y="0"/>
                </a:lnTo>
                <a:lnTo>
                  <a:pt x="1710840" y="1571834"/>
                </a:lnTo>
                <a:lnTo>
                  <a:pt x="0" y="1571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1" name="Google Shape;571;p31"/>
          <p:cNvSpPr/>
          <p:nvPr/>
        </p:nvSpPr>
        <p:spPr>
          <a:xfrm>
            <a:off x="15607060" y="1028700"/>
            <a:ext cx="1460360" cy="1585194"/>
          </a:xfrm>
          <a:custGeom>
            <a:avLst/>
            <a:gdLst/>
            <a:ahLst/>
            <a:cxnLst/>
            <a:rect l="l" t="t" r="r" b="b"/>
            <a:pathLst>
              <a:path w="1460360" h="1585194" extrusionOk="0">
                <a:moveTo>
                  <a:pt x="0" y="0"/>
                </a:moveTo>
                <a:lnTo>
                  <a:pt x="1460360" y="0"/>
                </a:lnTo>
                <a:lnTo>
                  <a:pt x="1460360" y="1585194"/>
                </a:lnTo>
                <a:lnTo>
                  <a:pt x="0" y="1585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2" name="Google Shape;572;p31"/>
          <p:cNvSpPr/>
          <p:nvPr/>
        </p:nvSpPr>
        <p:spPr>
          <a:xfrm>
            <a:off x="12662417" y="5064743"/>
            <a:ext cx="1105475" cy="1834812"/>
          </a:xfrm>
          <a:custGeom>
            <a:avLst/>
            <a:gdLst/>
            <a:ahLst/>
            <a:cxnLst/>
            <a:rect l="l" t="t" r="r" b="b"/>
            <a:pathLst>
              <a:path w="1105475" h="1834812" extrusionOk="0">
                <a:moveTo>
                  <a:pt x="0" y="0"/>
                </a:moveTo>
                <a:lnTo>
                  <a:pt x="1105474" y="0"/>
                </a:lnTo>
                <a:lnTo>
                  <a:pt x="1105474" y="1834812"/>
                </a:lnTo>
                <a:lnTo>
                  <a:pt x="0" y="1834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3" name="Google Shape;573;p31"/>
          <p:cNvSpPr/>
          <p:nvPr/>
        </p:nvSpPr>
        <p:spPr>
          <a:xfrm>
            <a:off x="9400352" y="3487308"/>
            <a:ext cx="1500330" cy="1138375"/>
          </a:xfrm>
          <a:custGeom>
            <a:avLst/>
            <a:gdLst/>
            <a:ahLst/>
            <a:cxnLst/>
            <a:rect l="l" t="t" r="r" b="b"/>
            <a:pathLst>
              <a:path w="1500330" h="1138375" extrusionOk="0">
                <a:moveTo>
                  <a:pt x="0" y="0"/>
                </a:moveTo>
                <a:lnTo>
                  <a:pt x="1500329" y="0"/>
                </a:lnTo>
                <a:lnTo>
                  <a:pt x="1500329" y="1138375"/>
                </a:lnTo>
                <a:lnTo>
                  <a:pt x="0" y="1138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4" name="Google Shape;574;p31"/>
          <p:cNvSpPr/>
          <p:nvPr/>
        </p:nvSpPr>
        <p:spPr>
          <a:xfrm>
            <a:off x="12662417" y="1029057"/>
            <a:ext cx="1315414" cy="1584837"/>
          </a:xfrm>
          <a:custGeom>
            <a:avLst/>
            <a:gdLst/>
            <a:ahLst/>
            <a:cxnLst/>
            <a:rect l="l" t="t" r="r" b="b"/>
            <a:pathLst>
              <a:path w="1315414" h="1584837" extrusionOk="0">
                <a:moveTo>
                  <a:pt x="0" y="0"/>
                </a:moveTo>
                <a:lnTo>
                  <a:pt x="1315414" y="0"/>
                </a:lnTo>
                <a:lnTo>
                  <a:pt x="1315414" y="1584837"/>
                </a:lnTo>
                <a:lnTo>
                  <a:pt x="0" y="1584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5" name="Google Shape;575;p31"/>
          <p:cNvSpPr/>
          <p:nvPr/>
        </p:nvSpPr>
        <p:spPr>
          <a:xfrm>
            <a:off x="12727967" y="7499630"/>
            <a:ext cx="1050319" cy="1896739"/>
          </a:xfrm>
          <a:custGeom>
            <a:avLst/>
            <a:gdLst/>
            <a:ahLst/>
            <a:cxnLst/>
            <a:rect l="l" t="t" r="r" b="b"/>
            <a:pathLst>
              <a:path w="1050319" h="1896739" extrusionOk="0">
                <a:moveTo>
                  <a:pt x="0" y="0"/>
                </a:moveTo>
                <a:lnTo>
                  <a:pt x="1050319" y="0"/>
                </a:lnTo>
                <a:lnTo>
                  <a:pt x="1050319" y="1896740"/>
                </a:lnTo>
                <a:lnTo>
                  <a:pt x="0" y="1896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6" name="Google Shape;576;p31"/>
          <p:cNvSpPr/>
          <p:nvPr/>
        </p:nvSpPr>
        <p:spPr>
          <a:xfrm>
            <a:off x="9614480" y="7536580"/>
            <a:ext cx="953142" cy="1859789"/>
          </a:xfrm>
          <a:custGeom>
            <a:avLst/>
            <a:gdLst/>
            <a:ahLst/>
            <a:cxnLst/>
            <a:rect l="l" t="t" r="r" b="b"/>
            <a:pathLst>
              <a:path w="953142" h="1859789" extrusionOk="0">
                <a:moveTo>
                  <a:pt x="0" y="0"/>
                </a:moveTo>
                <a:lnTo>
                  <a:pt x="953142" y="0"/>
                </a:lnTo>
                <a:lnTo>
                  <a:pt x="953142" y="1859790"/>
                </a:lnTo>
                <a:lnTo>
                  <a:pt x="0" y="1859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7" name="Google Shape;577;p31"/>
          <p:cNvSpPr/>
          <p:nvPr/>
        </p:nvSpPr>
        <p:spPr>
          <a:xfrm>
            <a:off x="15938631" y="7536580"/>
            <a:ext cx="1008936" cy="1859789"/>
          </a:xfrm>
          <a:custGeom>
            <a:avLst/>
            <a:gdLst/>
            <a:ahLst/>
            <a:cxnLst/>
            <a:rect l="l" t="t" r="r" b="b"/>
            <a:pathLst>
              <a:path w="1008936" h="1859789" extrusionOk="0">
                <a:moveTo>
                  <a:pt x="0" y="0"/>
                </a:moveTo>
                <a:lnTo>
                  <a:pt x="1008936" y="0"/>
                </a:lnTo>
                <a:lnTo>
                  <a:pt x="1008936" y="1859790"/>
                </a:lnTo>
                <a:lnTo>
                  <a:pt x="0" y="1859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8" name="Google Shape;578;p31"/>
          <p:cNvSpPr/>
          <p:nvPr/>
        </p:nvSpPr>
        <p:spPr>
          <a:xfrm>
            <a:off x="15949988" y="5064743"/>
            <a:ext cx="907785" cy="1957487"/>
          </a:xfrm>
          <a:custGeom>
            <a:avLst/>
            <a:gdLst/>
            <a:ahLst/>
            <a:cxnLst/>
            <a:rect l="l" t="t" r="r" b="b"/>
            <a:pathLst>
              <a:path w="907785" h="1957487" extrusionOk="0">
                <a:moveTo>
                  <a:pt x="0" y="0"/>
                </a:moveTo>
                <a:lnTo>
                  <a:pt x="907784" y="0"/>
                </a:lnTo>
                <a:lnTo>
                  <a:pt x="907784" y="1957487"/>
                </a:lnTo>
                <a:lnTo>
                  <a:pt x="0" y="1957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9" name="Google Shape;579;p31"/>
          <p:cNvSpPr/>
          <p:nvPr/>
        </p:nvSpPr>
        <p:spPr>
          <a:xfrm>
            <a:off x="12332662" y="3360073"/>
            <a:ext cx="1590013" cy="1105059"/>
          </a:xfrm>
          <a:custGeom>
            <a:avLst/>
            <a:gdLst/>
            <a:ahLst/>
            <a:cxnLst/>
            <a:rect l="l" t="t" r="r" b="b"/>
            <a:pathLst>
              <a:path w="1590013" h="1105059" extrusionOk="0">
                <a:moveTo>
                  <a:pt x="0" y="0"/>
                </a:moveTo>
                <a:lnTo>
                  <a:pt x="1590014" y="0"/>
                </a:lnTo>
                <a:lnTo>
                  <a:pt x="1590014" y="1105059"/>
                </a:lnTo>
                <a:lnTo>
                  <a:pt x="0" y="1105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0" name="Google Shape;580;p31"/>
          <p:cNvSpPr/>
          <p:nvPr/>
        </p:nvSpPr>
        <p:spPr>
          <a:xfrm>
            <a:off x="9614480" y="1058385"/>
            <a:ext cx="1178542" cy="1584837"/>
          </a:xfrm>
          <a:custGeom>
            <a:avLst/>
            <a:gdLst/>
            <a:ahLst/>
            <a:cxnLst/>
            <a:rect l="l" t="t" r="r" b="b"/>
            <a:pathLst>
              <a:path w="1178542" h="1584837" extrusionOk="0">
                <a:moveTo>
                  <a:pt x="0" y="0"/>
                </a:moveTo>
                <a:lnTo>
                  <a:pt x="1178543" y="0"/>
                </a:lnTo>
                <a:lnTo>
                  <a:pt x="1178543" y="1584837"/>
                </a:lnTo>
                <a:lnTo>
                  <a:pt x="0" y="1584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1" name="Google Shape;581;p31"/>
          <p:cNvSpPr/>
          <p:nvPr/>
        </p:nvSpPr>
        <p:spPr>
          <a:xfrm>
            <a:off x="9333084" y="5137837"/>
            <a:ext cx="1567598" cy="1811300"/>
          </a:xfrm>
          <a:custGeom>
            <a:avLst/>
            <a:gdLst/>
            <a:ahLst/>
            <a:cxnLst/>
            <a:rect l="l" t="t" r="r" b="b"/>
            <a:pathLst>
              <a:path w="1567598" h="1811300" extrusionOk="0">
                <a:moveTo>
                  <a:pt x="0" y="0"/>
                </a:moveTo>
                <a:lnTo>
                  <a:pt x="1567597" y="0"/>
                </a:lnTo>
                <a:lnTo>
                  <a:pt x="1567597" y="1811300"/>
                </a:lnTo>
                <a:lnTo>
                  <a:pt x="0" y="1811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21091750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s and Artificial Intelligence Lesson">
  <a:themeElements>
    <a:clrScheme name="Office">
      <a:dk1>
        <a:srgbClr val="07687F"/>
      </a:dk1>
      <a:lt1>
        <a:srgbClr val="F1E6B8"/>
      </a:lt1>
      <a:dk2>
        <a:srgbClr val="2A245E"/>
      </a:dk2>
      <a:lt2>
        <a:srgbClr val="2ABFC0"/>
      </a:lt2>
      <a:accent1>
        <a:srgbClr val="397DC9"/>
      </a:accent1>
      <a:accent2>
        <a:srgbClr val="FFFFFF"/>
      </a:accent2>
      <a:accent3>
        <a:srgbClr val="F3D339"/>
      </a:accent3>
      <a:accent4>
        <a:srgbClr val="99DCFF"/>
      </a:accent4>
      <a:accent5>
        <a:srgbClr val="397DC9"/>
      </a:accent5>
      <a:accent6>
        <a:srgbClr val="2A245E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347</Words>
  <Application>Microsoft Office PowerPoint</Application>
  <PresentationFormat>Custom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Alegreya</vt:lpstr>
      <vt:lpstr>Alfa Slab One</vt:lpstr>
      <vt:lpstr>Calibri</vt:lpstr>
      <vt:lpstr>Alice</vt:lpstr>
      <vt:lpstr>Robotics and Artificial Intelligence Lesson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smrithis</dc:creator>
  <cp:lastModifiedBy>Srinivasan Varadharajan</cp:lastModifiedBy>
  <cp:revision>28</cp:revision>
  <dcterms:modified xsi:type="dcterms:W3CDTF">2024-07-26T01:10:23Z</dcterms:modified>
</cp:coreProperties>
</file>